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5" r:id="rId9"/>
    <p:sldId id="296" r:id="rId10"/>
    <p:sldId id="297" r:id="rId11"/>
    <p:sldId id="298" r:id="rId12"/>
    <p:sldId id="299" r:id="rId13"/>
    <p:sldId id="263" r:id="rId14"/>
    <p:sldId id="264" r:id="rId15"/>
    <p:sldId id="265" r:id="rId16"/>
    <p:sldId id="266" r:id="rId17"/>
    <p:sldId id="267" r:id="rId18"/>
    <p:sldId id="270" r:id="rId19"/>
    <p:sldId id="272" r:id="rId20"/>
    <p:sldId id="273" r:id="rId21"/>
    <p:sldId id="274" r:id="rId22"/>
    <p:sldId id="275" r:id="rId23"/>
    <p:sldId id="276" r:id="rId24"/>
    <p:sldId id="278" r:id="rId25"/>
    <p:sldId id="279" r:id="rId26"/>
    <p:sldId id="280" r:id="rId27"/>
    <p:sldId id="281" r:id="rId28"/>
    <p:sldId id="282" r:id="rId29"/>
    <p:sldId id="288" r:id="rId30"/>
    <p:sldId id="289" r:id="rId31"/>
    <p:sldId id="290" r:id="rId32"/>
    <p:sldId id="291" r:id="rId33"/>
    <p:sldId id="292" r:id="rId34"/>
    <p:sldId id="293" r:id="rId35"/>
    <p:sldId id="294"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4A7"/>
    <a:srgbClr val="3E8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74" d="100"/>
          <a:sy n="74" d="100"/>
        </p:scale>
        <p:origin x="-12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B2D2F-5DFF-4D7F-96FA-96F35DDDB2E7}" type="doc">
      <dgm:prSet loTypeId="urn:microsoft.com/office/officeart/2005/8/layout/chevron1" loCatId="process" qsTypeId="urn:microsoft.com/office/officeart/2005/8/quickstyle/simple1" qsCatId="simple" csTypeId="urn:microsoft.com/office/officeart/2005/8/colors/colorful1" csCatId="colorful" phldr="1"/>
      <dgm:spPr/>
    </dgm:pt>
    <dgm:pt modelId="{8CA962BD-5298-46A7-8EC6-82740F95C4DC}">
      <dgm:prSet phldrT="[Metin]"/>
      <dgm:spPr/>
      <dgm:t>
        <a:bodyPr/>
        <a:lstStyle/>
        <a:p>
          <a:r>
            <a:rPr lang="tr-TR" dirty="0" err="1" smtClean="0"/>
            <a:t>fantastic</a:t>
          </a:r>
          <a:endParaRPr lang="tr-TR" dirty="0"/>
        </a:p>
      </dgm:t>
    </dgm:pt>
    <dgm:pt modelId="{CE6C29B9-C5D9-4B8A-B497-283BF28DCD61}" type="parTrans" cxnId="{ACC5A815-991E-47BE-8A74-E001978D7C85}">
      <dgm:prSet/>
      <dgm:spPr/>
      <dgm:t>
        <a:bodyPr/>
        <a:lstStyle/>
        <a:p>
          <a:endParaRPr lang="tr-TR"/>
        </a:p>
      </dgm:t>
    </dgm:pt>
    <dgm:pt modelId="{BB26849F-EB67-42AE-AFB3-15CB68F46BB3}" type="sibTrans" cxnId="{ACC5A815-991E-47BE-8A74-E001978D7C85}">
      <dgm:prSet/>
      <dgm:spPr/>
      <dgm:t>
        <a:bodyPr/>
        <a:lstStyle/>
        <a:p>
          <a:endParaRPr lang="tr-TR"/>
        </a:p>
      </dgm:t>
    </dgm:pt>
    <dgm:pt modelId="{EC8FB1A7-3527-4278-8825-DBADEC9EC896}">
      <dgm:prSet phldrT="[Metin]"/>
      <dgm:spPr/>
      <dgm:t>
        <a:bodyPr/>
        <a:lstStyle/>
        <a:p>
          <a:r>
            <a:rPr lang="tr-TR" dirty="0" err="1" smtClean="0"/>
            <a:t>historic</a:t>
          </a:r>
          <a:endParaRPr lang="tr-TR" dirty="0"/>
        </a:p>
      </dgm:t>
    </dgm:pt>
    <dgm:pt modelId="{8EDD36F5-2B32-45C6-9763-0DEFB276C69C}" type="parTrans" cxnId="{DB8F2AFE-9B8D-41A8-8222-C6DCF41B16D4}">
      <dgm:prSet/>
      <dgm:spPr/>
      <dgm:t>
        <a:bodyPr/>
        <a:lstStyle/>
        <a:p>
          <a:endParaRPr lang="tr-TR"/>
        </a:p>
      </dgm:t>
    </dgm:pt>
    <dgm:pt modelId="{050D2911-9999-4F26-984D-DC7038BA453B}" type="sibTrans" cxnId="{DB8F2AFE-9B8D-41A8-8222-C6DCF41B16D4}">
      <dgm:prSet/>
      <dgm:spPr/>
      <dgm:t>
        <a:bodyPr/>
        <a:lstStyle/>
        <a:p>
          <a:endParaRPr lang="tr-TR"/>
        </a:p>
      </dgm:t>
    </dgm:pt>
    <dgm:pt modelId="{39B515A2-0835-44F5-BF87-1B8239D513BE}">
      <dgm:prSet phldrT="[Metin]"/>
      <dgm:spPr/>
      <dgm:t>
        <a:bodyPr/>
        <a:lstStyle/>
        <a:p>
          <a:r>
            <a:rPr lang="tr-TR" dirty="0" err="1" smtClean="0"/>
            <a:t>interesting</a:t>
          </a:r>
          <a:endParaRPr lang="tr-TR" dirty="0"/>
        </a:p>
      </dgm:t>
    </dgm:pt>
    <dgm:pt modelId="{276A2994-8F88-4490-8EAD-CDCFDE28E3AC}" type="parTrans" cxnId="{B6EFD7A3-2D40-4F7C-9E82-DBCC8B37B107}">
      <dgm:prSet/>
      <dgm:spPr/>
      <dgm:t>
        <a:bodyPr/>
        <a:lstStyle/>
        <a:p>
          <a:endParaRPr lang="tr-TR"/>
        </a:p>
      </dgm:t>
    </dgm:pt>
    <dgm:pt modelId="{A8626C35-7529-4092-A9D6-82578B1460E1}" type="sibTrans" cxnId="{B6EFD7A3-2D40-4F7C-9E82-DBCC8B37B107}">
      <dgm:prSet/>
      <dgm:spPr/>
      <dgm:t>
        <a:bodyPr/>
        <a:lstStyle/>
        <a:p>
          <a:endParaRPr lang="tr-TR"/>
        </a:p>
      </dgm:t>
    </dgm:pt>
    <dgm:pt modelId="{88116646-367C-46AF-B150-F791467D90D4}" type="pres">
      <dgm:prSet presAssocID="{505B2D2F-5DFF-4D7F-96FA-96F35DDDB2E7}" presName="Name0" presStyleCnt="0">
        <dgm:presLayoutVars>
          <dgm:dir/>
          <dgm:animLvl val="lvl"/>
          <dgm:resizeHandles val="exact"/>
        </dgm:presLayoutVars>
      </dgm:prSet>
      <dgm:spPr/>
    </dgm:pt>
    <dgm:pt modelId="{31D78FDE-9D0A-48DB-96D9-F62BF39E3D3A}" type="pres">
      <dgm:prSet presAssocID="{8CA962BD-5298-46A7-8EC6-82740F95C4DC}" presName="parTxOnly" presStyleLbl="node1" presStyleIdx="0" presStyleCnt="3">
        <dgm:presLayoutVars>
          <dgm:chMax val="0"/>
          <dgm:chPref val="0"/>
          <dgm:bulletEnabled val="1"/>
        </dgm:presLayoutVars>
      </dgm:prSet>
      <dgm:spPr/>
      <dgm:t>
        <a:bodyPr/>
        <a:lstStyle/>
        <a:p>
          <a:endParaRPr lang="tr-TR"/>
        </a:p>
      </dgm:t>
    </dgm:pt>
    <dgm:pt modelId="{4E18FEB0-AFEE-4EF3-8638-0AF15F8F7C71}" type="pres">
      <dgm:prSet presAssocID="{BB26849F-EB67-42AE-AFB3-15CB68F46BB3}" presName="parTxOnlySpace" presStyleCnt="0"/>
      <dgm:spPr/>
    </dgm:pt>
    <dgm:pt modelId="{D4D2A6D1-AE75-4BE9-B179-B92E9DA1F40D}" type="pres">
      <dgm:prSet presAssocID="{EC8FB1A7-3527-4278-8825-DBADEC9EC896}" presName="parTxOnly" presStyleLbl="node1" presStyleIdx="1" presStyleCnt="3">
        <dgm:presLayoutVars>
          <dgm:chMax val="0"/>
          <dgm:chPref val="0"/>
          <dgm:bulletEnabled val="1"/>
        </dgm:presLayoutVars>
      </dgm:prSet>
      <dgm:spPr/>
      <dgm:t>
        <a:bodyPr/>
        <a:lstStyle/>
        <a:p>
          <a:endParaRPr lang="tr-TR"/>
        </a:p>
      </dgm:t>
    </dgm:pt>
    <dgm:pt modelId="{2160FFC3-E2AE-4491-9F2E-383C07A573F2}" type="pres">
      <dgm:prSet presAssocID="{050D2911-9999-4F26-984D-DC7038BA453B}" presName="parTxOnlySpace" presStyleCnt="0"/>
      <dgm:spPr/>
    </dgm:pt>
    <dgm:pt modelId="{A252EE8C-2822-4F7B-8856-AFB6B4CEE046}" type="pres">
      <dgm:prSet presAssocID="{39B515A2-0835-44F5-BF87-1B8239D513BE}" presName="parTxOnly" presStyleLbl="node1" presStyleIdx="2" presStyleCnt="3">
        <dgm:presLayoutVars>
          <dgm:chMax val="0"/>
          <dgm:chPref val="0"/>
          <dgm:bulletEnabled val="1"/>
        </dgm:presLayoutVars>
      </dgm:prSet>
      <dgm:spPr/>
      <dgm:t>
        <a:bodyPr/>
        <a:lstStyle/>
        <a:p>
          <a:endParaRPr lang="tr-TR"/>
        </a:p>
      </dgm:t>
    </dgm:pt>
  </dgm:ptLst>
  <dgm:cxnLst>
    <dgm:cxn modelId="{28CFBF73-9BCA-40BB-9A74-0645586F2C01}" type="presOf" srcId="{8CA962BD-5298-46A7-8EC6-82740F95C4DC}" destId="{31D78FDE-9D0A-48DB-96D9-F62BF39E3D3A}" srcOrd="0" destOrd="0" presId="urn:microsoft.com/office/officeart/2005/8/layout/chevron1"/>
    <dgm:cxn modelId="{C9C9A277-26C8-4206-94F7-17C041C6F3C7}" type="presOf" srcId="{EC8FB1A7-3527-4278-8825-DBADEC9EC896}" destId="{D4D2A6D1-AE75-4BE9-B179-B92E9DA1F40D}" srcOrd="0" destOrd="0" presId="urn:microsoft.com/office/officeart/2005/8/layout/chevron1"/>
    <dgm:cxn modelId="{B6EFD7A3-2D40-4F7C-9E82-DBCC8B37B107}" srcId="{505B2D2F-5DFF-4D7F-96FA-96F35DDDB2E7}" destId="{39B515A2-0835-44F5-BF87-1B8239D513BE}" srcOrd="2" destOrd="0" parTransId="{276A2994-8F88-4490-8EAD-CDCFDE28E3AC}" sibTransId="{A8626C35-7529-4092-A9D6-82578B1460E1}"/>
    <dgm:cxn modelId="{ACC5A815-991E-47BE-8A74-E001978D7C85}" srcId="{505B2D2F-5DFF-4D7F-96FA-96F35DDDB2E7}" destId="{8CA962BD-5298-46A7-8EC6-82740F95C4DC}" srcOrd="0" destOrd="0" parTransId="{CE6C29B9-C5D9-4B8A-B497-283BF28DCD61}" sibTransId="{BB26849F-EB67-42AE-AFB3-15CB68F46BB3}"/>
    <dgm:cxn modelId="{E7773A49-F781-413B-9F9B-D06B56839E33}" type="presOf" srcId="{39B515A2-0835-44F5-BF87-1B8239D513BE}" destId="{A252EE8C-2822-4F7B-8856-AFB6B4CEE046}" srcOrd="0" destOrd="0" presId="urn:microsoft.com/office/officeart/2005/8/layout/chevron1"/>
    <dgm:cxn modelId="{19198568-F4DF-4C33-8F30-6658FCDD4F92}" type="presOf" srcId="{505B2D2F-5DFF-4D7F-96FA-96F35DDDB2E7}" destId="{88116646-367C-46AF-B150-F791467D90D4}" srcOrd="0" destOrd="0" presId="urn:microsoft.com/office/officeart/2005/8/layout/chevron1"/>
    <dgm:cxn modelId="{DB8F2AFE-9B8D-41A8-8222-C6DCF41B16D4}" srcId="{505B2D2F-5DFF-4D7F-96FA-96F35DDDB2E7}" destId="{EC8FB1A7-3527-4278-8825-DBADEC9EC896}" srcOrd="1" destOrd="0" parTransId="{8EDD36F5-2B32-45C6-9763-0DEFB276C69C}" sibTransId="{050D2911-9999-4F26-984D-DC7038BA453B}"/>
    <dgm:cxn modelId="{246911C2-610B-4CFC-B9A7-D810009895E0}" type="presParOf" srcId="{88116646-367C-46AF-B150-F791467D90D4}" destId="{31D78FDE-9D0A-48DB-96D9-F62BF39E3D3A}" srcOrd="0" destOrd="0" presId="urn:microsoft.com/office/officeart/2005/8/layout/chevron1"/>
    <dgm:cxn modelId="{A8B14AC4-2A3F-497F-B9CC-A047DE5DA3CE}" type="presParOf" srcId="{88116646-367C-46AF-B150-F791467D90D4}" destId="{4E18FEB0-AFEE-4EF3-8638-0AF15F8F7C71}" srcOrd="1" destOrd="0" presId="urn:microsoft.com/office/officeart/2005/8/layout/chevron1"/>
    <dgm:cxn modelId="{1949BBB8-31A2-43A7-B7CA-E46EAE950DF7}" type="presParOf" srcId="{88116646-367C-46AF-B150-F791467D90D4}" destId="{D4D2A6D1-AE75-4BE9-B179-B92E9DA1F40D}" srcOrd="2" destOrd="0" presId="urn:microsoft.com/office/officeart/2005/8/layout/chevron1"/>
    <dgm:cxn modelId="{347A0E51-6FC2-4D3A-949D-CBD3DCBB7983}" type="presParOf" srcId="{88116646-367C-46AF-B150-F791467D90D4}" destId="{2160FFC3-E2AE-4491-9F2E-383C07A573F2}" srcOrd="3" destOrd="0" presId="urn:microsoft.com/office/officeart/2005/8/layout/chevron1"/>
    <dgm:cxn modelId="{6EE14260-FADA-46B3-80CD-BBE5C0D3E58F}" type="presParOf" srcId="{88116646-367C-46AF-B150-F791467D90D4}" destId="{A252EE8C-2822-4F7B-8856-AFB6B4CEE04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B2D2F-5DFF-4D7F-96FA-96F35DDDB2E7}" type="doc">
      <dgm:prSet loTypeId="urn:microsoft.com/office/officeart/2005/8/layout/chevron1" loCatId="process" qsTypeId="urn:microsoft.com/office/officeart/2005/8/quickstyle/simple1" qsCatId="simple" csTypeId="urn:microsoft.com/office/officeart/2005/8/colors/colorful1" csCatId="colorful" phldr="1"/>
      <dgm:spPr/>
    </dgm:pt>
    <dgm:pt modelId="{8CA962BD-5298-46A7-8EC6-82740F95C4DC}">
      <dgm:prSet phldrT="[Metin]"/>
      <dgm:spPr/>
      <dgm:t>
        <a:bodyPr/>
        <a:lstStyle/>
        <a:p>
          <a:r>
            <a:rPr lang="tr-TR" dirty="0" err="1" smtClean="0"/>
            <a:t>historic</a:t>
          </a:r>
          <a:endParaRPr lang="tr-TR" dirty="0"/>
        </a:p>
      </dgm:t>
    </dgm:pt>
    <dgm:pt modelId="{CE6C29B9-C5D9-4B8A-B497-283BF28DCD61}" type="parTrans" cxnId="{ACC5A815-991E-47BE-8A74-E001978D7C85}">
      <dgm:prSet/>
      <dgm:spPr/>
      <dgm:t>
        <a:bodyPr/>
        <a:lstStyle/>
        <a:p>
          <a:endParaRPr lang="tr-TR"/>
        </a:p>
      </dgm:t>
    </dgm:pt>
    <dgm:pt modelId="{BB26849F-EB67-42AE-AFB3-15CB68F46BB3}" type="sibTrans" cxnId="{ACC5A815-991E-47BE-8A74-E001978D7C85}">
      <dgm:prSet/>
      <dgm:spPr/>
      <dgm:t>
        <a:bodyPr/>
        <a:lstStyle/>
        <a:p>
          <a:endParaRPr lang="tr-TR"/>
        </a:p>
      </dgm:t>
    </dgm:pt>
    <dgm:pt modelId="{EC8FB1A7-3527-4278-8825-DBADEC9EC896}">
      <dgm:prSet phldrT="[Metin]"/>
      <dgm:spPr/>
      <dgm:t>
        <a:bodyPr/>
        <a:lstStyle/>
        <a:p>
          <a:r>
            <a:rPr lang="tr-TR" dirty="0" err="1" smtClean="0"/>
            <a:t>fascinating</a:t>
          </a:r>
          <a:endParaRPr lang="tr-TR" dirty="0"/>
        </a:p>
      </dgm:t>
    </dgm:pt>
    <dgm:pt modelId="{8EDD36F5-2B32-45C6-9763-0DEFB276C69C}" type="parTrans" cxnId="{DB8F2AFE-9B8D-41A8-8222-C6DCF41B16D4}">
      <dgm:prSet/>
      <dgm:spPr/>
      <dgm:t>
        <a:bodyPr/>
        <a:lstStyle/>
        <a:p>
          <a:endParaRPr lang="tr-TR"/>
        </a:p>
      </dgm:t>
    </dgm:pt>
    <dgm:pt modelId="{050D2911-9999-4F26-984D-DC7038BA453B}" type="sibTrans" cxnId="{DB8F2AFE-9B8D-41A8-8222-C6DCF41B16D4}">
      <dgm:prSet/>
      <dgm:spPr/>
      <dgm:t>
        <a:bodyPr/>
        <a:lstStyle/>
        <a:p>
          <a:endParaRPr lang="tr-TR"/>
        </a:p>
      </dgm:t>
    </dgm:pt>
    <dgm:pt modelId="{39B515A2-0835-44F5-BF87-1B8239D513BE}">
      <dgm:prSet phldrT="[Metin]"/>
      <dgm:spPr/>
      <dgm:t>
        <a:bodyPr/>
        <a:lstStyle/>
        <a:p>
          <a:r>
            <a:rPr lang="tr-TR" dirty="0" err="1" smtClean="0"/>
            <a:t>incredible</a:t>
          </a:r>
          <a:endParaRPr lang="tr-TR" dirty="0"/>
        </a:p>
      </dgm:t>
    </dgm:pt>
    <dgm:pt modelId="{276A2994-8F88-4490-8EAD-CDCFDE28E3AC}" type="parTrans" cxnId="{B6EFD7A3-2D40-4F7C-9E82-DBCC8B37B107}">
      <dgm:prSet/>
      <dgm:spPr/>
      <dgm:t>
        <a:bodyPr/>
        <a:lstStyle/>
        <a:p>
          <a:endParaRPr lang="tr-TR"/>
        </a:p>
      </dgm:t>
    </dgm:pt>
    <dgm:pt modelId="{A8626C35-7529-4092-A9D6-82578B1460E1}" type="sibTrans" cxnId="{B6EFD7A3-2D40-4F7C-9E82-DBCC8B37B107}">
      <dgm:prSet/>
      <dgm:spPr/>
      <dgm:t>
        <a:bodyPr/>
        <a:lstStyle/>
        <a:p>
          <a:endParaRPr lang="tr-TR"/>
        </a:p>
      </dgm:t>
    </dgm:pt>
    <dgm:pt modelId="{88116646-367C-46AF-B150-F791467D90D4}" type="pres">
      <dgm:prSet presAssocID="{505B2D2F-5DFF-4D7F-96FA-96F35DDDB2E7}" presName="Name0" presStyleCnt="0">
        <dgm:presLayoutVars>
          <dgm:dir/>
          <dgm:animLvl val="lvl"/>
          <dgm:resizeHandles val="exact"/>
        </dgm:presLayoutVars>
      </dgm:prSet>
      <dgm:spPr/>
    </dgm:pt>
    <dgm:pt modelId="{31D78FDE-9D0A-48DB-96D9-F62BF39E3D3A}" type="pres">
      <dgm:prSet presAssocID="{8CA962BD-5298-46A7-8EC6-82740F95C4DC}" presName="parTxOnly" presStyleLbl="node1" presStyleIdx="0" presStyleCnt="3">
        <dgm:presLayoutVars>
          <dgm:chMax val="0"/>
          <dgm:chPref val="0"/>
          <dgm:bulletEnabled val="1"/>
        </dgm:presLayoutVars>
      </dgm:prSet>
      <dgm:spPr/>
      <dgm:t>
        <a:bodyPr/>
        <a:lstStyle/>
        <a:p>
          <a:endParaRPr lang="tr-TR"/>
        </a:p>
      </dgm:t>
    </dgm:pt>
    <dgm:pt modelId="{4E18FEB0-AFEE-4EF3-8638-0AF15F8F7C71}" type="pres">
      <dgm:prSet presAssocID="{BB26849F-EB67-42AE-AFB3-15CB68F46BB3}" presName="parTxOnlySpace" presStyleCnt="0"/>
      <dgm:spPr/>
    </dgm:pt>
    <dgm:pt modelId="{D4D2A6D1-AE75-4BE9-B179-B92E9DA1F40D}" type="pres">
      <dgm:prSet presAssocID="{EC8FB1A7-3527-4278-8825-DBADEC9EC896}" presName="parTxOnly" presStyleLbl="node1" presStyleIdx="1" presStyleCnt="3">
        <dgm:presLayoutVars>
          <dgm:chMax val="0"/>
          <dgm:chPref val="0"/>
          <dgm:bulletEnabled val="1"/>
        </dgm:presLayoutVars>
      </dgm:prSet>
      <dgm:spPr/>
      <dgm:t>
        <a:bodyPr/>
        <a:lstStyle/>
        <a:p>
          <a:endParaRPr lang="tr-TR"/>
        </a:p>
      </dgm:t>
    </dgm:pt>
    <dgm:pt modelId="{2160FFC3-E2AE-4491-9F2E-383C07A573F2}" type="pres">
      <dgm:prSet presAssocID="{050D2911-9999-4F26-984D-DC7038BA453B}" presName="parTxOnlySpace" presStyleCnt="0"/>
      <dgm:spPr/>
    </dgm:pt>
    <dgm:pt modelId="{A252EE8C-2822-4F7B-8856-AFB6B4CEE046}" type="pres">
      <dgm:prSet presAssocID="{39B515A2-0835-44F5-BF87-1B8239D513BE}" presName="parTxOnly" presStyleLbl="node1" presStyleIdx="2" presStyleCnt="3">
        <dgm:presLayoutVars>
          <dgm:chMax val="0"/>
          <dgm:chPref val="0"/>
          <dgm:bulletEnabled val="1"/>
        </dgm:presLayoutVars>
      </dgm:prSet>
      <dgm:spPr/>
      <dgm:t>
        <a:bodyPr/>
        <a:lstStyle/>
        <a:p>
          <a:endParaRPr lang="tr-TR"/>
        </a:p>
      </dgm:t>
    </dgm:pt>
  </dgm:ptLst>
  <dgm:cxnLst>
    <dgm:cxn modelId="{B6EFD7A3-2D40-4F7C-9E82-DBCC8B37B107}" srcId="{505B2D2F-5DFF-4D7F-96FA-96F35DDDB2E7}" destId="{39B515A2-0835-44F5-BF87-1B8239D513BE}" srcOrd="2" destOrd="0" parTransId="{276A2994-8F88-4490-8EAD-CDCFDE28E3AC}" sibTransId="{A8626C35-7529-4092-A9D6-82578B1460E1}"/>
    <dgm:cxn modelId="{9CF0ECB8-5DAD-401B-B684-0825403AF1B8}" type="presOf" srcId="{39B515A2-0835-44F5-BF87-1B8239D513BE}" destId="{A252EE8C-2822-4F7B-8856-AFB6B4CEE046}" srcOrd="0" destOrd="0" presId="urn:microsoft.com/office/officeart/2005/8/layout/chevron1"/>
    <dgm:cxn modelId="{D06313A3-0B57-4AE5-B0E4-990F12AE8FFC}" type="presOf" srcId="{EC8FB1A7-3527-4278-8825-DBADEC9EC896}" destId="{D4D2A6D1-AE75-4BE9-B179-B92E9DA1F40D}" srcOrd="0" destOrd="0" presId="urn:microsoft.com/office/officeart/2005/8/layout/chevron1"/>
    <dgm:cxn modelId="{ACC5A815-991E-47BE-8A74-E001978D7C85}" srcId="{505B2D2F-5DFF-4D7F-96FA-96F35DDDB2E7}" destId="{8CA962BD-5298-46A7-8EC6-82740F95C4DC}" srcOrd="0" destOrd="0" parTransId="{CE6C29B9-C5D9-4B8A-B497-283BF28DCD61}" sibTransId="{BB26849F-EB67-42AE-AFB3-15CB68F46BB3}"/>
    <dgm:cxn modelId="{3F5A4586-3E6C-4FE4-B76E-75DBC4BFA96E}" type="presOf" srcId="{8CA962BD-5298-46A7-8EC6-82740F95C4DC}" destId="{31D78FDE-9D0A-48DB-96D9-F62BF39E3D3A}" srcOrd="0" destOrd="0" presId="urn:microsoft.com/office/officeart/2005/8/layout/chevron1"/>
    <dgm:cxn modelId="{14A7C9A6-0E96-44B1-8956-6DFE91F44844}" type="presOf" srcId="{505B2D2F-5DFF-4D7F-96FA-96F35DDDB2E7}" destId="{88116646-367C-46AF-B150-F791467D90D4}" srcOrd="0" destOrd="0" presId="urn:microsoft.com/office/officeart/2005/8/layout/chevron1"/>
    <dgm:cxn modelId="{DB8F2AFE-9B8D-41A8-8222-C6DCF41B16D4}" srcId="{505B2D2F-5DFF-4D7F-96FA-96F35DDDB2E7}" destId="{EC8FB1A7-3527-4278-8825-DBADEC9EC896}" srcOrd="1" destOrd="0" parTransId="{8EDD36F5-2B32-45C6-9763-0DEFB276C69C}" sibTransId="{050D2911-9999-4F26-984D-DC7038BA453B}"/>
    <dgm:cxn modelId="{A6089F86-2599-4FBF-ACA8-BB1DC28A699A}" type="presParOf" srcId="{88116646-367C-46AF-B150-F791467D90D4}" destId="{31D78FDE-9D0A-48DB-96D9-F62BF39E3D3A}" srcOrd="0" destOrd="0" presId="urn:microsoft.com/office/officeart/2005/8/layout/chevron1"/>
    <dgm:cxn modelId="{B2B2A81B-F6AE-450E-A737-0D86E8D43DE6}" type="presParOf" srcId="{88116646-367C-46AF-B150-F791467D90D4}" destId="{4E18FEB0-AFEE-4EF3-8638-0AF15F8F7C71}" srcOrd="1" destOrd="0" presId="urn:microsoft.com/office/officeart/2005/8/layout/chevron1"/>
    <dgm:cxn modelId="{B91ADC59-3BE7-4EEA-9D47-A51C7A907F74}" type="presParOf" srcId="{88116646-367C-46AF-B150-F791467D90D4}" destId="{D4D2A6D1-AE75-4BE9-B179-B92E9DA1F40D}" srcOrd="2" destOrd="0" presId="urn:microsoft.com/office/officeart/2005/8/layout/chevron1"/>
    <dgm:cxn modelId="{063177D2-0168-4840-8296-ECD5791E2F58}" type="presParOf" srcId="{88116646-367C-46AF-B150-F791467D90D4}" destId="{2160FFC3-E2AE-4491-9F2E-383C07A573F2}" srcOrd="3" destOrd="0" presId="urn:microsoft.com/office/officeart/2005/8/layout/chevron1"/>
    <dgm:cxn modelId="{5F46B3D7-E18E-47F7-9E02-AB3F04AAA082}" type="presParOf" srcId="{88116646-367C-46AF-B150-F791467D90D4}" destId="{A252EE8C-2822-4F7B-8856-AFB6B4CEE046}"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B2D2F-5DFF-4D7F-96FA-96F35DDDB2E7}" type="doc">
      <dgm:prSet loTypeId="urn:microsoft.com/office/officeart/2005/8/layout/chevron1" loCatId="process" qsTypeId="urn:microsoft.com/office/officeart/2005/8/quickstyle/simple1" qsCatId="simple" csTypeId="urn:microsoft.com/office/officeart/2005/8/colors/colorful1" csCatId="colorful" phldr="1"/>
      <dgm:spPr/>
    </dgm:pt>
    <dgm:pt modelId="{8CA962BD-5298-46A7-8EC6-82740F95C4DC}">
      <dgm:prSet phldrT="[Metin]"/>
      <dgm:spPr/>
      <dgm:t>
        <a:bodyPr/>
        <a:lstStyle/>
        <a:p>
          <a:r>
            <a:rPr lang="tr-TR" dirty="0" err="1" smtClean="0"/>
            <a:t>historic</a:t>
          </a:r>
          <a:endParaRPr lang="tr-TR" dirty="0"/>
        </a:p>
      </dgm:t>
    </dgm:pt>
    <dgm:pt modelId="{CE6C29B9-C5D9-4B8A-B497-283BF28DCD61}" type="parTrans" cxnId="{ACC5A815-991E-47BE-8A74-E001978D7C85}">
      <dgm:prSet/>
      <dgm:spPr/>
      <dgm:t>
        <a:bodyPr/>
        <a:lstStyle/>
        <a:p>
          <a:endParaRPr lang="tr-TR"/>
        </a:p>
      </dgm:t>
    </dgm:pt>
    <dgm:pt modelId="{BB26849F-EB67-42AE-AFB3-15CB68F46BB3}" type="sibTrans" cxnId="{ACC5A815-991E-47BE-8A74-E001978D7C85}">
      <dgm:prSet/>
      <dgm:spPr/>
      <dgm:t>
        <a:bodyPr/>
        <a:lstStyle/>
        <a:p>
          <a:endParaRPr lang="tr-TR"/>
        </a:p>
      </dgm:t>
    </dgm:pt>
    <dgm:pt modelId="{EC8FB1A7-3527-4278-8825-DBADEC9EC896}">
      <dgm:prSet phldrT="[Metin]"/>
      <dgm:spPr/>
      <dgm:t>
        <a:bodyPr/>
        <a:lstStyle/>
        <a:p>
          <a:r>
            <a:rPr lang="tr-TR" dirty="0" smtClean="0"/>
            <a:t>modern</a:t>
          </a:r>
          <a:endParaRPr lang="tr-TR" dirty="0"/>
        </a:p>
      </dgm:t>
    </dgm:pt>
    <dgm:pt modelId="{8EDD36F5-2B32-45C6-9763-0DEFB276C69C}" type="parTrans" cxnId="{DB8F2AFE-9B8D-41A8-8222-C6DCF41B16D4}">
      <dgm:prSet/>
      <dgm:spPr/>
      <dgm:t>
        <a:bodyPr/>
        <a:lstStyle/>
        <a:p>
          <a:endParaRPr lang="tr-TR"/>
        </a:p>
      </dgm:t>
    </dgm:pt>
    <dgm:pt modelId="{050D2911-9999-4F26-984D-DC7038BA453B}" type="sibTrans" cxnId="{DB8F2AFE-9B8D-41A8-8222-C6DCF41B16D4}">
      <dgm:prSet/>
      <dgm:spPr/>
      <dgm:t>
        <a:bodyPr/>
        <a:lstStyle/>
        <a:p>
          <a:endParaRPr lang="tr-TR"/>
        </a:p>
      </dgm:t>
    </dgm:pt>
    <dgm:pt modelId="{39B515A2-0835-44F5-BF87-1B8239D513BE}">
      <dgm:prSet phldrT="[Metin]"/>
      <dgm:spPr/>
      <dgm:t>
        <a:bodyPr/>
        <a:lstStyle/>
        <a:p>
          <a:r>
            <a:rPr lang="tr-TR" dirty="0" err="1" smtClean="0"/>
            <a:t>lovely</a:t>
          </a:r>
          <a:endParaRPr lang="tr-TR" dirty="0"/>
        </a:p>
      </dgm:t>
    </dgm:pt>
    <dgm:pt modelId="{276A2994-8F88-4490-8EAD-CDCFDE28E3AC}" type="parTrans" cxnId="{B6EFD7A3-2D40-4F7C-9E82-DBCC8B37B107}">
      <dgm:prSet/>
      <dgm:spPr/>
      <dgm:t>
        <a:bodyPr/>
        <a:lstStyle/>
        <a:p>
          <a:endParaRPr lang="tr-TR"/>
        </a:p>
      </dgm:t>
    </dgm:pt>
    <dgm:pt modelId="{A8626C35-7529-4092-A9D6-82578B1460E1}" type="sibTrans" cxnId="{B6EFD7A3-2D40-4F7C-9E82-DBCC8B37B107}">
      <dgm:prSet/>
      <dgm:spPr/>
      <dgm:t>
        <a:bodyPr/>
        <a:lstStyle/>
        <a:p>
          <a:endParaRPr lang="tr-TR"/>
        </a:p>
      </dgm:t>
    </dgm:pt>
    <dgm:pt modelId="{88116646-367C-46AF-B150-F791467D90D4}" type="pres">
      <dgm:prSet presAssocID="{505B2D2F-5DFF-4D7F-96FA-96F35DDDB2E7}" presName="Name0" presStyleCnt="0">
        <dgm:presLayoutVars>
          <dgm:dir/>
          <dgm:animLvl val="lvl"/>
          <dgm:resizeHandles val="exact"/>
        </dgm:presLayoutVars>
      </dgm:prSet>
      <dgm:spPr/>
    </dgm:pt>
    <dgm:pt modelId="{31D78FDE-9D0A-48DB-96D9-F62BF39E3D3A}" type="pres">
      <dgm:prSet presAssocID="{8CA962BD-5298-46A7-8EC6-82740F95C4DC}" presName="parTxOnly" presStyleLbl="node1" presStyleIdx="0" presStyleCnt="3">
        <dgm:presLayoutVars>
          <dgm:chMax val="0"/>
          <dgm:chPref val="0"/>
          <dgm:bulletEnabled val="1"/>
        </dgm:presLayoutVars>
      </dgm:prSet>
      <dgm:spPr/>
      <dgm:t>
        <a:bodyPr/>
        <a:lstStyle/>
        <a:p>
          <a:endParaRPr lang="tr-TR"/>
        </a:p>
      </dgm:t>
    </dgm:pt>
    <dgm:pt modelId="{4E18FEB0-AFEE-4EF3-8638-0AF15F8F7C71}" type="pres">
      <dgm:prSet presAssocID="{BB26849F-EB67-42AE-AFB3-15CB68F46BB3}" presName="parTxOnlySpace" presStyleCnt="0"/>
      <dgm:spPr/>
    </dgm:pt>
    <dgm:pt modelId="{D4D2A6D1-AE75-4BE9-B179-B92E9DA1F40D}" type="pres">
      <dgm:prSet presAssocID="{EC8FB1A7-3527-4278-8825-DBADEC9EC896}" presName="parTxOnly" presStyleLbl="node1" presStyleIdx="1" presStyleCnt="3">
        <dgm:presLayoutVars>
          <dgm:chMax val="0"/>
          <dgm:chPref val="0"/>
          <dgm:bulletEnabled val="1"/>
        </dgm:presLayoutVars>
      </dgm:prSet>
      <dgm:spPr/>
      <dgm:t>
        <a:bodyPr/>
        <a:lstStyle/>
        <a:p>
          <a:endParaRPr lang="tr-TR"/>
        </a:p>
      </dgm:t>
    </dgm:pt>
    <dgm:pt modelId="{2160FFC3-E2AE-4491-9F2E-383C07A573F2}" type="pres">
      <dgm:prSet presAssocID="{050D2911-9999-4F26-984D-DC7038BA453B}" presName="parTxOnlySpace" presStyleCnt="0"/>
      <dgm:spPr/>
    </dgm:pt>
    <dgm:pt modelId="{A252EE8C-2822-4F7B-8856-AFB6B4CEE046}" type="pres">
      <dgm:prSet presAssocID="{39B515A2-0835-44F5-BF87-1B8239D513BE}" presName="parTxOnly" presStyleLbl="node1" presStyleIdx="2" presStyleCnt="3">
        <dgm:presLayoutVars>
          <dgm:chMax val="0"/>
          <dgm:chPref val="0"/>
          <dgm:bulletEnabled val="1"/>
        </dgm:presLayoutVars>
      </dgm:prSet>
      <dgm:spPr/>
      <dgm:t>
        <a:bodyPr/>
        <a:lstStyle/>
        <a:p>
          <a:endParaRPr lang="tr-TR"/>
        </a:p>
      </dgm:t>
    </dgm:pt>
  </dgm:ptLst>
  <dgm:cxnLst>
    <dgm:cxn modelId="{81FB7ED6-2242-41C7-938B-82DD425FB724}" type="presOf" srcId="{EC8FB1A7-3527-4278-8825-DBADEC9EC896}" destId="{D4D2A6D1-AE75-4BE9-B179-B92E9DA1F40D}" srcOrd="0" destOrd="0" presId="urn:microsoft.com/office/officeart/2005/8/layout/chevron1"/>
    <dgm:cxn modelId="{B6EFD7A3-2D40-4F7C-9E82-DBCC8B37B107}" srcId="{505B2D2F-5DFF-4D7F-96FA-96F35DDDB2E7}" destId="{39B515A2-0835-44F5-BF87-1B8239D513BE}" srcOrd="2" destOrd="0" parTransId="{276A2994-8F88-4490-8EAD-CDCFDE28E3AC}" sibTransId="{A8626C35-7529-4092-A9D6-82578B1460E1}"/>
    <dgm:cxn modelId="{ACC5A815-991E-47BE-8A74-E001978D7C85}" srcId="{505B2D2F-5DFF-4D7F-96FA-96F35DDDB2E7}" destId="{8CA962BD-5298-46A7-8EC6-82740F95C4DC}" srcOrd="0" destOrd="0" parTransId="{CE6C29B9-C5D9-4B8A-B497-283BF28DCD61}" sibTransId="{BB26849F-EB67-42AE-AFB3-15CB68F46BB3}"/>
    <dgm:cxn modelId="{8D40BEE0-720A-4EB7-AC1D-A6B146311524}" type="presOf" srcId="{8CA962BD-5298-46A7-8EC6-82740F95C4DC}" destId="{31D78FDE-9D0A-48DB-96D9-F62BF39E3D3A}" srcOrd="0" destOrd="0" presId="urn:microsoft.com/office/officeart/2005/8/layout/chevron1"/>
    <dgm:cxn modelId="{DB8F2AFE-9B8D-41A8-8222-C6DCF41B16D4}" srcId="{505B2D2F-5DFF-4D7F-96FA-96F35DDDB2E7}" destId="{EC8FB1A7-3527-4278-8825-DBADEC9EC896}" srcOrd="1" destOrd="0" parTransId="{8EDD36F5-2B32-45C6-9763-0DEFB276C69C}" sibTransId="{050D2911-9999-4F26-984D-DC7038BA453B}"/>
    <dgm:cxn modelId="{7000B46C-63D5-4284-9C2A-84AF7C82C9A8}" type="presOf" srcId="{39B515A2-0835-44F5-BF87-1B8239D513BE}" destId="{A252EE8C-2822-4F7B-8856-AFB6B4CEE046}" srcOrd="0" destOrd="0" presId="urn:microsoft.com/office/officeart/2005/8/layout/chevron1"/>
    <dgm:cxn modelId="{6BD202D9-AE7F-40DA-A2EB-C64FAACF9F8D}" type="presOf" srcId="{505B2D2F-5DFF-4D7F-96FA-96F35DDDB2E7}" destId="{88116646-367C-46AF-B150-F791467D90D4}" srcOrd="0" destOrd="0" presId="urn:microsoft.com/office/officeart/2005/8/layout/chevron1"/>
    <dgm:cxn modelId="{ABC0E25F-612D-4CF8-B3E7-87AAE6B06AF8}" type="presParOf" srcId="{88116646-367C-46AF-B150-F791467D90D4}" destId="{31D78FDE-9D0A-48DB-96D9-F62BF39E3D3A}" srcOrd="0" destOrd="0" presId="urn:microsoft.com/office/officeart/2005/8/layout/chevron1"/>
    <dgm:cxn modelId="{69FB6FE2-0476-48F7-A263-0DEF46EC46EB}" type="presParOf" srcId="{88116646-367C-46AF-B150-F791467D90D4}" destId="{4E18FEB0-AFEE-4EF3-8638-0AF15F8F7C71}" srcOrd="1" destOrd="0" presId="urn:microsoft.com/office/officeart/2005/8/layout/chevron1"/>
    <dgm:cxn modelId="{E5B5CFED-11F8-410F-87C4-867B940415B7}" type="presParOf" srcId="{88116646-367C-46AF-B150-F791467D90D4}" destId="{D4D2A6D1-AE75-4BE9-B179-B92E9DA1F40D}" srcOrd="2" destOrd="0" presId="urn:microsoft.com/office/officeart/2005/8/layout/chevron1"/>
    <dgm:cxn modelId="{CE99439A-BB9F-438F-AB75-C1BBD5DA4F55}" type="presParOf" srcId="{88116646-367C-46AF-B150-F791467D90D4}" destId="{2160FFC3-E2AE-4491-9F2E-383C07A573F2}" srcOrd="3" destOrd="0" presId="urn:microsoft.com/office/officeart/2005/8/layout/chevron1"/>
    <dgm:cxn modelId="{6B010CF1-9B69-4A37-9B9E-780BB7C4249D}" type="presParOf" srcId="{88116646-367C-46AF-B150-F791467D90D4}" destId="{A252EE8C-2822-4F7B-8856-AFB6B4CEE046}"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5B2D2F-5DFF-4D7F-96FA-96F35DDDB2E7}" type="doc">
      <dgm:prSet loTypeId="urn:microsoft.com/office/officeart/2005/8/layout/chevron1" loCatId="process" qsTypeId="urn:microsoft.com/office/officeart/2005/8/quickstyle/simple1" qsCatId="simple" csTypeId="urn:microsoft.com/office/officeart/2005/8/colors/colorful1" csCatId="colorful" phldr="1"/>
      <dgm:spPr/>
    </dgm:pt>
    <dgm:pt modelId="{8CA962BD-5298-46A7-8EC6-82740F95C4DC}">
      <dgm:prSet phldrT="[Metin]"/>
      <dgm:spPr/>
      <dgm:t>
        <a:bodyPr/>
        <a:lstStyle/>
        <a:p>
          <a:r>
            <a:rPr lang="tr-TR" dirty="0" err="1" smtClean="0"/>
            <a:t>ancient</a:t>
          </a:r>
          <a:endParaRPr lang="tr-TR" dirty="0"/>
        </a:p>
      </dgm:t>
    </dgm:pt>
    <dgm:pt modelId="{CE6C29B9-C5D9-4B8A-B497-283BF28DCD61}" type="parTrans" cxnId="{ACC5A815-991E-47BE-8A74-E001978D7C85}">
      <dgm:prSet/>
      <dgm:spPr/>
      <dgm:t>
        <a:bodyPr/>
        <a:lstStyle/>
        <a:p>
          <a:endParaRPr lang="tr-TR"/>
        </a:p>
      </dgm:t>
    </dgm:pt>
    <dgm:pt modelId="{BB26849F-EB67-42AE-AFB3-15CB68F46BB3}" type="sibTrans" cxnId="{ACC5A815-991E-47BE-8A74-E001978D7C85}">
      <dgm:prSet/>
      <dgm:spPr/>
      <dgm:t>
        <a:bodyPr/>
        <a:lstStyle/>
        <a:p>
          <a:endParaRPr lang="tr-TR"/>
        </a:p>
      </dgm:t>
    </dgm:pt>
    <dgm:pt modelId="{EC8FB1A7-3527-4278-8825-DBADEC9EC896}">
      <dgm:prSet phldrT="[Metin]"/>
      <dgm:spPr/>
      <dgm:t>
        <a:bodyPr/>
        <a:lstStyle/>
        <a:p>
          <a:r>
            <a:rPr lang="tr-TR" dirty="0" err="1" smtClean="0"/>
            <a:t>incredible</a:t>
          </a:r>
          <a:endParaRPr lang="tr-TR" dirty="0"/>
        </a:p>
      </dgm:t>
    </dgm:pt>
    <dgm:pt modelId="{8EDD36F5-2B32-45C6-9763-0DEFB276C69C}" type="parTrans" cxnId="{DB8F2AFE-9B8D-41A8-8222-C6DCF41B16D4}">
      <dgm:prSet/>
      <dgm:spPr/>
      <dgm:t>
        <a:bodyPr/>
        <a:lstStyle/>
        <a:p>
          <a:endParaRPr lang="tr-TR"/>
        </a:p>
      </dgm:t>
    </dgm:pt>
    <dgm:pt modelId="{050D2911-9999-4F26-984D-DC7038BA453B}" type="sibTrans" cxnId="{DB8F2AFE-9B8D-41A8-8222-C6DCF41B16D4}">
      <dgm:prSet/>
      <dgm:spPr/>
      <dgm:t>
        <a:bodyPr/>
        <a:lstStyle/>
        <a:p>
          <a:endParaRPr lang="tr-TR"/>
        </a:p>
      </dgm:t>
    </dgm:pt>
    <dgm:pt modelId="{39B515A2-0835-44F5-BF87-1B8239D513BE}">
      <dgm:prSet phldrT="[Metin]"/>
      <dgm:spPr/>
      <dgm:t>
        <a:bodyPr/>
        <a:lstStyle/>
        <a:p>
          <a:r>
            <a:rPr lang="tr-TR" dirty="0" err="1" smtClean="0"/>
            <a:t>interesting</a:t>
          </a:r>
          <a:endParaRPr lang="tr-TR" dirty="0"/>
        </a:p>
      </dgm:t>
    </dgm:pt>
    <dgm:pt modelId="{276A2994-8F88-4490-8EAD-CDCFDE28E3AC}" type="parTrans" cxnId="{B6EFD7A3-2D40-4F7C-9E82-DBCC8B37B107}">
      <dgm:prSet/>
      <dgm:spPr/>
      <dgm:t>
        <a:bodyPr/>
        <a:lstStyle/>
        <a:p>
          <a:endParaRPr lang="tr-TR"/>
        </a:p>
      </dgm:t>
    </dgm:pt>
    <dgm:pt modelId="{A8626C35-7529-4092-A9D6-82578B1460E1}" type="sibTrans" cxnId="{B6EFD7A3-2D40-4F7C-9E82-DBCC8B37B107}">
      <dgm:prSet/>
      <dgm:spPr/>
      <dgm:t>
        <a:bodyPr/>
        <a:lstStyle/>
        <a:p>
          <a:endParaRPr lang="tr-TR"/>
        </a:p>
      </dgm:t>
    </dgm:pt>
    <dgm:pt modelId="{88116646-367C-46AF-B150-F791467D90D4}" type="pres">
      <dgm:prSet presAssocID="{505B2D2F-5DFF-4D7F-96FA-96F35DDDB2E7}" presName="Name0" presStyleCnt="0">
        <dgm:presLayoutVars>
          <dgm:dir/>
          <dgm:animLvl val="lvl"/>
          <dgm:resizeHandles val="exact"/>
        </dgm:presLayoutVars>
      </dgm:prSet>
      <dgm:spPr/>
    </dgm:pt>
    <dgm:pt modelId="{31D78FDE-9D0A-48DB-96D9-F62BF39E3D3A}" type="pres">
      <dgm:prSet presAssocID="{8CA962BD-5298-46A7-8EC6-82740F95C4DC}" presName="parTxOnly" presStyleLbl="node1" presStyleIdx="0" presStyleCnt="3">
        <dgm:presLayoutVars>
          <dgm:chMax val="0"/>
          <dgm:chPref val="0"/>
          <dgm:bulletEnabled val="1"/>
        </dgm:presLayoutVars>
      </dgm:prSet>
      <dgm:spPr/>
      <dgm:t>
        <a:bodyPr/>
        <a:lstStyle/>
        <a:p>
          <a:endParaRPr lang="tr-TR"/>
        </a:p>
      </dgm:t>
    </dgm:pt>
    <dgm:pt modelId="{4E18FEB0-AFEE-4EF3-8638-0AF15F8F7C71}" type="pres">
      <dgm:prSet presAssocID="{BB26849F-EB67-42AE-AFB3-15CB68F46BB3}" presName="parTxOnlySpace" presStyleCnt="0"/>
      <dgm:spPr/>
    </dgm:pt>
    <dgm:pt modelId="{D4D2A6D1-AE75-4BE9-B179-B92E9DA1F40D}" type="pres">
      <dgm:prSet presAssocID="{EC8FB1A7-3527-4278-8825-DBADEC9EC896}" presName="parTxOnly" presStyleLbl="node1" presStyleIdx="1" presStyleCnt="3">
        <dgm:presLayoutVars>
          <dgm:chMax val="0"/>
          <dgm:chPref val="0"/>
          <dgm:bulletEnabled val="1"/>
        </dgm:presLayoutVars>
      </dgm:prSet>
      <dgm:spPr/>
      <dgm:t>
        <a:bodyPr/>
        <a:lstStyle/>
        <a:p>
          <a:endParaRPr lang="tr-TR"/>
        </a:p>
      </dgm:t>
    </dgm:pt>
    <dgm:pt modelId="{2160FFC3-E2AE-4491-9F2E-383C07A573F2}" type="pres">
      <dgm:prSet presAssocID="{050D2911-9999-4F26-984D-DC7038BA453B}" presName="parTxOnlySpace" presStyleCnt="0"/>
      <dgm:spPr/>
    </dgm:pt>
    <dgm:pt modelId="{A252EE8C-2822-4F7B-8856-AFB6B4CEE046}" type="pres">
      <dgm:prSet presAssocID="{39B515A2-0835-44F5-BF87-1B8239D513BE}" presName="parTxOnly" presStyleLbl="node1" presStyleIdx="2" presStyleCnt="3">
        <dgm:presLayoutVars>
          <dgm:chMax val="0"/>
          <dgm:chPref val="0"/>
          <dgm:bulletEnabled val="1"/>
        </dgm:presLayoutVars>
      </dgm:prSet>
      <dgm:spPr/>
      <dgm:t>
        <a:bodyPr/>
        <a:lstStyle/>
        <a:p>
          <a:endParaRPr lang="tr-TR"/>
        </a:p>
      </dgm:t>
    </dgm:pt>
  </dgm:ptLst>
  <dgm:cxnLst>
    <dgm:cxn modelId="{B6EFD7A3-2D40-4F7C-9E82-DBCC8B37B107}" srcId="{505B2D2F-5DFF-4D7F-96FA-96F35DDDB2E7}" destId="{39B515A2-0835-44F5-BF87-1B8239D513BE}" srcOrd="2" destOrd="0" parTransId="{276A2994-8F88-4490-8EAD-CDCFDE28E3AC}" sibTransId="{A8626C35-7529-4092-A9D6-82578B1460E1}"/>
    <dgm:cxn modelId="{ACC5A815-991E-47BE-8A74-E001978D7C85}" srcId="{505B2D2F-5DFF-4D7F-96FA-96F35DDDB2E7}" destId="{8CA962BD-5298-46A7-8EC6-82740F95C4DC}" srcOrd="0" destOrd="0" parTransId="{CE6C29B9-C5D9-4B8A-B497-283BF28DCD61}" sibTransId="{BB26849F-EB67-42AE-AFB3-15CB68F46BB3}"/>
    <dgm:cxn modelId="{C5341CE6-0522-48FD-9D89-12D2F89BA4F9}" type="presOf" srcId="{EC8FB1A7-3527-4278-8825-DBADEC9EC896}" destId="{D4D2A6D1-AE75-4BE9-B179-B92E9DA1F40D}" srcOrd="0" destOrd="0" presId="urn:microsoft.com/office/officeart/2005/8/layout/chevron1"/>
    <dgm:cxn modelId="{DB8F2AFE-9B8D-41A8-8222-C6DCF41B16D4}" srcId="{505B2D2F-5DFF-4D7F-96FA-96F35DDDB2E7}" destId="{EC8FB1A7-3527-4278-8825-DBADEC9EC896}" srcOrd="1" destOrd="0" parTransId="{8EDD36F5-2B32-45C6-9763-0DEFB276C69C}" sibTransId="{050D2911-9999-4F26-984D-DC7038BA453B}"/>
    <dgm:cxn modelId="{B223D512-1453-40ED-A647-299A75206B8B}" type="presOf" srcId="{39B515A2-0835-44F5-BF87-1B8239D513BE}" destId="{A252EE8C-2822-4F7B-8856-AFB6B4CEE046}" srcOrd="0" destOrd="0" presId="urn:microsoft.com/office/officeart/2005/8/layout/chevron1"/>
    <dgm:cxn modelId="{0768AC75-2EE1-4398-A357-62D6FB91DC63}" type="presOf" srcId="{505B2D2F-5DFF-4D7F-96FA-96F35DDDB2E7}" destId="{88116646-367C-46AF-B150-F791467D90D4}" srcOrd="0" destOrd="0" presId="urn:microsoft.com/office/officeart/2005/8/layout/chevron1"/>
    <dgm:cxn modelId="{8C90410E-27E0-441E-AAC7-F41BE2647A33}" type="presOf" srcId="{8CA962BD-5298-46A7-8EC6-82740F95C4DC}" destId="{31D78FDE-9D0A-48DB-96D9-F62BF39E3D3A}" srcOrd="0" destOrd="0" presId="urn:microsoft.com/office/officeart/2005/8/layout/chevron1"/>
    <dgm:cxn modelId="{AEAFC64B-EE29-4D4F-BFDE-314F5E7A9692}" type="presParOf" srcId="{88116646-367C-46AF-B150-F791467D90D4}" destId="{31D78FDE-9D0A-48DB-96D9-F62BF39E3D3A}" srcOrd="0" destOrd="0" presId="urn:microsoft.com/office/officeart/2005/8/layout/chevron1"/>
    <dgm:cxn modelId="{C1B3A940-8451-4C5E-909C-A63EE7E38283}" type="presParOf" srcId="{88116646-367C-46AF-B150-F791467D90D4}" destId="{4E18FEB0-AFEE-4EF3-8638-0AF15F8F7C71}" srcOrd="1" destOrd="0" presId="urn:microsoft.com/office/officeart/2005/8/layout/chevron1"/>
    <dgm:cxn modelId="{A42EFFD5-5153-4626-8596-026443CF789E}" type="presParOf" srcId="{88116646-367C-46AF-B150-F791467D90D4}" destId="{D4D2A6D1-AE75-4BE9-B179-B92E9DA1F40D}" srcOrd="2" destOrd="0" presId="urn:microsoft.com/office/officeart/2005/8/layout/chevron1"/>
    <dgm:cxn modelId="{1579CFE1-FD55-4625-9D70-A933C70975FF}" type="presParOf" srcId="{88116646-367C-46AF-B150-F791467D90D4}" destId="{2160FFC3-E2AE-4491-9F2E-383C07A573F2}" srcOrd="3" destOrd="0" presId="urn:microsoft.com/office/officeart/2005/8/layout/chevron1"/>
    <dgm:cxn modelId="{8A948178-574A-4F3C-9E6D-5CFBAE56D7CE}" type="presParOf" srcId="{88116646-367C-46AF-B150-F791467D90D4}" destId="{A252EE8C-2822-4F7B-8856-AFB6B4CEE046}" srcOrd="4"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8FDE-9D0A-48DB-96D9-F62BF39E3D3A}">
      <dsp:nvSpPr>
        <dsp:cNvPr id="0" name=""/>
        <dsp:cNvSpPr/>
      </dsp:nvSpPr>
      <dsp:spPr>
        <a:xfrm>
          <a:off x="1569" y="0"/>
          <a:ext cx="1912682" cy="43204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fantastic</a:t>
          </a:r>
          <a:endParaRPr lang="tr-TR" sz="2400" kern="1200" dirty="0"/>
        </a:p>
      </dsp:txBody>
      <dsp:txXfrm>
        <a:off x="217593" y="0"/>
        <a:ext cx="1480634" cy="432048"/>
      </dsp:txXfrm>
    </dsp:sp>
    <dsp:sp modelId="{D4D2A6D1-AE75-4BE9-B179-B92E9DA1F40D}">
      <dsp:nvSpPr>
        <dsp:cNvPr id="0" name=""/>
        <dsp:cNvSpPr/>
      </dsp:nvSpPr>
      <dsp:spPr>
        <a:xfrm>
          <a:off x="1722984" y="0"/>
          <a:ext cx="1912682" cy="43204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historic</a:t>
          </a:r>
          <a:endParaRPr lang="tr-TR" sz="2400" kern="1200" dirty="0"/>
        </a:p>
      </dsp:txBody>
      <dsp:txXfrm>
        <a:off x="1939008" y="0"/>
        <a:ext cx="1480634" cy="432048"/>
      </dsp:txXfrm>
    </dsp:sp>
    <dsp:sp modelId="{A252EE8C-2822-4F7B-8856-AFB6B4CEE046}">
      <dsp:nvSpPr>
        <dsp:cNvPr id="0" name=""/>
        <dsp:cNvSpPr/>
      </dsp:nvSpPr>
      <dsp:spPr>
        <a:xfrm>
          <a:off x="3444398" y="0"/>
          <a:ext cx="1912682" cy="43204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interesting</a:t>
          </a:r>
          <a:endParaRPr lang="tr-TR" sz="2400" kern="1200" dirty="0"/>
        </a:p>
      </dsp:txBody>
      <dsp:txXfrm>
        <a:off x="3660422" y="0"/>
        <a:ext cx="1480634" cy="432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8FDE-9D0A-48DB-96D9-F62BF39E3D3A}">
      <dsp:nvSpPr>
        <dsp:cNvPr id="0" name=""/>
        <dsp:cNvSpPr/>
      </dsp:nvSpPr>
      <dsp:spPr>
        <a:xfrm>
          <a:off x="1569" y="0"/>
          <a:ext cx="1912682" cy="43204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historic</a:t>
          </a:r>
          <a:endParaRPr lang="tr-TR" sz="2400" kern="1200" dirty="0"/>
        </a:p>
      </dsp:txBody>
      <dsp:txXfrm>
        <a:off x="217593" y="0"/>
        <a:ext cx="1480634" cy="432048"/>
      </dsp:txXfrm>
    </dsp:sp>
    <dsp:sp modelId="{D4D2A6D1-AE75-4BE9-B179-B92E9DA1F40D}">
      <dsp:nvSpPr>
        <dsp:cNvPr id="0" name=""/>
        <dsp:cNvSpPr/>
      </dsp:nvSpPr>
      <dsp:spPr>
        <a:xfrm>
          <a:off x="1722984" y="0"/>
          <a:ext cx="1912682" cy="43204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fascinating</a:t>
          </a:r>
          <a:endParaRPr lang="tr-TR" sz="2400" kern="1200" dirty="0"/>
        </a:p>
      </dsp:txBody>
      <dsp:txXfrm>
        <a:off x="1939008" y="0"/>
        <a:ext cx="1480634" cy="432048"/>
      </dsp:txXfrm>
    </dsp:sp>
    <dsp:sp modelId="{A252EE8C-2822-4F7B-8856-AFB6B4CEE046}">
      <dsp:nvSpPr>
        <dsp:cNvPr id="0" name=""/>
        <dsp:cNvSpPr/>
      </dsp:nvSpPr>
      <dsp:spPr>
        <a:xfrm>
          <a:off x="3444398" y="0"/>
          <a:ext cx="1912682" cy="43204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incredible</a:t>
          </a:r>
          <a:endParaRPr lang="tr-TR" sz="2400" kern="1200" dirty="0"/>
        </a:p>
      </dsp:txBody>
      <dsp:txXfrm>
        <a:off x="3660422" y="0"/>
        <a:ext cx="1480634" cy="43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8FDE-9D0A-48DB-96D9-F62BF39E3D3A}">
      <dsp:nvSpPr>
        <dsp:cNvPr id="0" name=""/>
        <dsp:cNvSpPr/>
      </dsp:nvSpPr>
      <dsp:spPr>
        <a:xfrm>
          <a:off x="1569" y="0"/>
          <a:ext cx="1912682" cy="36004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tr-TR" sz="2100" kern="1200" dirty="0" err="1" smtClean="0"/>
            <a:t>historic</a:t>
          </a:r>
          <a:endParaRPr lang="tr-TR" sz="2100" kern="1200" dirty="0"/>
        </a:p>
      </dsp:txBody>
      <dsp:txXfrm>
        <a:off x="181589" y="0"/>
        <a:ext cx="1552642" cy="360040"/>
      </dsp:txXfrm>
    </dsp:sp>
    <dsp:sp modelId="{D4D2A6D1-AE75-4BE9-B179-B92E9DA1F40D}">
      <dsp:nvSpPr>
        <dsp:cNvPr id="0" name=""/>
        <dsp:cNvSpPr/>
      </dsp:nvSpPr>
      <dsp:spPr>
        <a:xfrm>
          <a:off x="1722984" y="0"/>
          <a:ext cx="1912682" cy="36004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tr-TR" sz="2100" kern="1200" dirty="0" smtClean="0"/>
            <a:t>modern</a:t>
          </a:r>
          <a:endParaRPr lang="tr-TR" sz="2100" kern="1200" dirty="0"/>
        </a:p>
      </dsp:txBody>
      <dsp:txXfrm>
        <a:off x="1903004" y="0"/>
        <a:ext cx="1552642" cy="360040"/>
      </dsp:txXfrm>
    </dsp:sp>
    <dsp:sp modelId="{A252EE8C-2822-4F7B-8856-AFB6B4CEE046}">
      <dsp:nvSpPr>
        <dsp:cNvPr id="0" name=""/>
        <dsp:cNvSpPr/>
      </dsp:nvSpPr>
      <dsp:spPr>
        <a:xfrm>
          <a:off x="3444398" y="0"/>
          <a:ext cx="1912682" cy="36004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tr-TR" sz="2100" kern="1200" dirty="0" err="1" smtClean="0"/>
            <a:t>lovely</a:t>
          </a:r>
          <a:endParaRPr lang="tr-TR" sz="2100" kern="1200" dirty="0"/>
        </a:p>
      </dsp:txBody>
      <dsp:txXfrm>
        <a:off x="3624418" y="0"/>
        <a:ext cx="1552642" cy="360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8FDE-9D0A-48DB-96D9-F62BF39E3D3A}">
      <dsp:nvSpPr>
        <dsp:cNvPr id="0" name=""/>
        <dsp:cNvSpPr/>
      </dsp:nvSpPr>
      <dsp:spPr>
        <a:xfrm>
          <a:off x="1569" y="0"/>
          <a:ext cx="1912682" cy="43204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ancient</a:t>
          </a:r>
          <a:endParaRPr lang="tr-TR" sz="2400" kern="1200" dirty="0"/>
        </a:p>
      </dsp:txBody>
      <dsp:txXfrm>
        <a:off x="217593" y="0"/>
        <a:ext cx="1480634" cy="432048"/>
      </dsp:txXfrm>
    </dsp:sp>
    <dsp:sp modelId="{D4D2A6D1-AE75-4BE9-B179-B92E9DA1F40D}">
      <dsp:nvSpPr>
        <dsp:cNvPr id="0" name=""/>
        <dsp:cNvSpPr/>
      </dsp:nvSpPr>
      <dsp:spPr>
        <a:xfrm>
          <a:off x="1722984" y="0"/>
          <a:ext cx="1912682" cy="43204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incredible</a:t>
          </a:r>
          <a:endParaRPr lang="tr-TR" sz="2400" kern="1200" dirty="0"/>
        </a:p>
      </dsp:txBody>
      <dsp:txXfrm>
        <a:off x="1939008" y="0"/>
        <a:ext cx="1480634" cy="432048"/>
      </dsp:txXfrm>
    </dsp:sp>
    <dsp:sp modelId="{A252EE8C-2822-4F7B-8856-AFB6B4CEE046}">
      <dsp:nvSpPr>
        <dsp:cNvPr id="0" name=""/>
        <dsp:cNvSpPr/>
      </dsp:nvSpPr>
      <dsp:spPr>
        <a:xfrm>
          <a:off x="3444398" y="0"/>
          <a:ext cx="1912682" cy="43204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err="1" smtClean="0"/>
            <a:t>interesting</a:t>
          </a:r>
          <a:endParaRPr lang="tr-TR" sz="2400" kern="1200" dirty="0"/>
        </a:p>
      </dsp:txBody>
      <dsp:txXfrm>
        <a:off x="3660422" y="0"/>
        <a:ext cx="1480634" cy="4320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26.04.2018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26.04.2018</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5.xml"/><Relationship Id="rId18" Type="http://schemas.openxmlformats.org/officeDocument/2006/relationships/slide" Target="slide15.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31.xml"/><Relationship Id="rId7" Type="http://schemas.openxmlformats.org/officeDocument/2006/relationships/slide" Target="slide29.xml"/><Relationship Id="rId12" Type="http://schemas.openxmlformats.org/officeDocument/2006/relationships/slide" Target="slide20.xml"/><Relationship Id="rId17" Type="http://schemas.openxmlformats.org/officeDocument/2006/relationships/slide" Target="slide10.xml"/><Relationship Id="rId25" Type="http://schemas.openxmlformats.org/officeDocument/2006/relationships/slide" Target="slide22.xml"/><Relationship Id="rId33" Type="http://schemas.openxmlformats.org/officeDocument/2006/relationships/slide" Target="slide33.xml"/><Relationship Id="rId2" Type="http://schemas.openxmlformats.org/officeDocument/2006/relationships/slide" Target="slide3.xml"/><Relationship Id="rId16" Type="http://schemas.openxmlformats.org/officeDocument/2006/relationships/slide" Target="slide5.xml"/><Relationship Id="rId20" Type="http://schemas.openxmlformats.org/officeDocument/2006/relationships/slide" Target="slide26.xml"/><Relationship Id="rId29"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14.xml"/><Relationship Id="rId24" Type="http://schemas.openxmlformats.org/officeDocument/2006/relationships/slide" Target="slide16.xml"/><Relationship Id="rId32" Type="http://schemas.openxmlformats.org/officeDocument/2006/relationships/slide" Target="slide28.xml"/><Relationship Id="rId5" Type="http://schemas.openxmlformats.org/officeDocument/2006/relationships/slide" Target="slide19.xml"/><Relationship Id="rId15" Type="http://schemas.openxmlformats.org/officeDocument/2006/relationships/slide" Target="slide35.xml"/><Relationship Id="rId23" Type="http://schemas.openxmlformats.org/officeDocument/2006/relationships/slide" Target="slide11.xml"/><Relationship Id="rId28" Type="http://schemas.openxmlformats.org/officeDocument/2006/relationships/slide" Target="slide7.xml"/><Relationship Id="rId10" Type="http://schemas.openxmlformats.org/officeDocument/2006/relationships/slide" Target="slide9.xml"/><Relationship Id="rId19" Type="http://schemas.openxmlformats.org/officeDocument/2006/relationships/slide" Target="slide21.xml"/><Relationship Id="rId31" Type="http://schemas.openxmlformats.org/officeDocument/2006/relationships/slide" Target="slide23.xml"/><Relationship Id="rId4" Type="http://schemas.openxmlformats.org/officeDocument/2006/relationships/slide" Target="slide13.xml"/><Relationship Id="rId9" Type="http://schemas.openxmlformats.org/officeDocument/2006/relationships/slide" Target="slide4.xml"/><Relationship Id="rId14" Type="http://schemas.openxmlformats.org/officeDocument/2006/relationships/slide" Target="slide30.xml"/><Relationship Id="rId22" Type="http://schemas.openxmlformats.org/officeDocument/2006/relationships/slide" Target="slide6.xml"/><Relationship Id="rId27" Type="http://schemas.openxmlformats.org/officeDocument/2006/relationships/slide" Target="slide32.xml"/><Relationship Id="rId30"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slide" Target="slide2.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audio" Target="../media/audio1.wav"/><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 y="22206"/>
            <a:ext cx="9139839" cy="683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0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26480" y="1196752"/>
                <a:ext cx="8748514" cy="1152128"/>
              </a:xfrm>
            </p:spPr>
            <p:txBody>
              <a:bodyPr anchor="ctr">
                <a:normAutofit fontScale="77500" lnSpcReduction="20000"/>
              </a:bodyPr>
              <a:lstStyle/>
              <a:p>
                <a:pPr marL="0" indent="0" algn="ctr">
                  <a:lnSpc>
                    <a:spcPct val="115000"/>
                  </a:lnSpc>
                  <a:spcAft>
                    <a:spcPts val="1000"/>
                  </a:spcAft>
                  <a:buNone/>
                </a:pPr>
                <a:r>
                  <a:rPr lang="tr-TR" b="1" dirty="0" smtClean="0">
                    <a:solidFill>
                      <a:srgbClr val="FF0000"/>
                    </a:solidFill>
                    <a:effectLst>
                      <a:outerShdw blurRad="38100" dist="38100" dir="2700000" algn="tl">
                        <a:srgbClr val="000000">
                          <a:alpha val="43137"/>
                        </a:srgbClr>
                      </a:outerShdw>
                    </a:effectLst>
                    <a:ea typeface="Calibri"/>
                    <a:cs typeface="Times New Roman"/>
                  </a:rPr>
                  <a:t>SORU 14)   </a:t>
                </a:r>
                <a:r>
                  <a:rPr lang="tr-TR" b="1" dirty="0" smtClean="0">
                    <a:effectLst>
                      <a:outerShdw blurRad="38100" dist="38100" dir="2700000" algn="tl">
                        <a:srgbClr val="000000">
                          <a:alpha val="43137"/>
                        </a:srgbClr>
                      </a:outerShdw>
                    </a:effectLst>
                    <a:ea typeface="Calibri"/>
                    <a:cs typeface="Times New Roman"/>
                  </a:rPr>
                  <a:t>Bir olayın olasılık değerinin  </a:t>
                </a:r>
                <a14:m>
                  <m:oMath xmlns:m="http://schemas.openxmlformats.org/officeDocument/2006/math">
                    <m:f>
                      <m:fPr>
                        <m:ctrlPr>
                          <a:rPr lang="el-GR" sz="4100" b="1" i="1" smtClean="0">
                            <a:effectLst>
                              <a:outerShdw blurRad="38100" dist="38100" dir="2700000" algn="tl">
                                <a:srgbClr val="000000">
                                  <a:alpha val="43137"/>
                                </a:srgbClr>
                              </a:outerShdw>
                            </a:effectLst>
                            <a:latin typeface="Cambria Math"/>
                            <a:ea typeface="Calibri"/>
                            <a:cs typeface="Times New Roman"/>
                          </a:rPr>
                        </m:ctrlPr>
                      </m:fPr>
                      <m:num>
                        <m:r>
                          <a:rPr lang="tr-TR" sz="4100" b="1" i="1" smtClean="0">
                            <a:effectLst>
                              <a:outerShdw blurRad="38100" dist="38100" dir="2700000" algn="tl">
                                <a:srgbClr val="000000">
                                  <a:alpha val="43137"/>
                                </a:srgbClr>
                              </a:outerShdw>
                            </a:effectLst>
                            <a:latin typeface="Cambria Math"/>
                            <a:ea typeface="Calibri"/>
                            <a:cs typeface="Times New Roman"/>
                          </a:rPr>
                          <m:t>𝒀</m:t>
                        </m:r>
                      </m:num>
                      <m:den>
                        <m:r>
                          <a:rPr lang="tr-TR" sz="4100" b="1" i="1" smtClean="0">
                            <a:effectLst>
                              <a:outerShdw blurRad="38100" dist="38100" dir="2700000" algn="tl">
                                <a:srgbClr val="000000">
                                  <a:alpha val="43137"/>
                                </a:srgbClr>
                              </a:outerShdw>
                            </a:effectLst>
                            <a:latin typeface="Cambria Math"/>
                            <a:ea typeface="Calibri"/>
                            <a:cs typeface="Times New Roman"/>
                          </a:rPr>
                          <m:t>𝟓</m:t>
                        </m:r>
                      </m:den>
                    </m:f>
                  </m:oMath>
                </a14:m>
                <a:r>
                  <a:rPr lang="tr-TR" sz="2800" b="1" baseline="-25000" dirty="0" smtClean="0">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ea typeface="Calibri"/>
                    <a:cs typeface="Times New Roman"/>
                  </a:rPr>
                  <a:t>olduğu bilinmektedir. Buna göre Y kaç farklı doğal sayı değeri alabilir?</a:t>
                </a:r>
                <a:endParaRPr lang="tr-TR" b="1" dirty="0">
                  <a:effectLst>
                    <a:outerShdw blurRad="38100" dist="38100" dir="2700000" algn="tl">
                      <a:srgbClr val="000000">
                        <a:alpha val="43137"/>
                      </a:srgbClr>
                    </a:outerShdw>
                  </a:effectLst>
                  <a:ea typeface="Calibri"/>
                  <a:cs typeface="Times New Roman"/>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26480" y="1196752"/>
                <a:ext cx="8748514" cy="1152128"/>
              </a:xfrm>
              <a:blipFill rotWithShape="1">
                <a:blip r:embed="rId3"/>
                <a:stretch>
                  <a:fillRect r="-627" b="-14286"/>
                </a:stretch>
              </a:blipFill>
            </p:spPr>
            <p:txBody>
              <a:bodyPr/>
              <a:lstStyle/>
              <a:p>
                <a:r>
                  <a:rPr lang="tr-TR">
                    <a:noFill/>
                  </a:rPr>
                  <a:t> </a:t>
                </a:r>
              </a:p>
            </p:txBody>
          </p:sp>
        </mc:Fallback>
      </mc:AlternateContent>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4"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1008063" y="4005064"/>
            <a:ext cx="2873375" cy="360040"/>
          </a:xfrm>
          <a:prstGeom prst="roundRect">
            <a:avLst/>
          </a:prstGeom>
          <a:solidFill>
            <a:srgbClr val="92D05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A) 4</a:t>
            </a:r>
            <a:endParaRPr lang="tr-TR" b="1" dirty="0">
              <a:solidFill>
                <a:prstClr val="black"/>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441" y="4704362"/>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441" y="3980929"/>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88" y="4725144"/>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5760295" y="4021289"/>
            <a:ext cx="1692025" cy="369332"/>
          </a:xfrm>
          <a:prstGeom prst="rect">
            <a:avLst/>
          </a:prstGeom>
        </p:spPr>
        <p:txBody>
          <a:bodyPr wrap="square" anchor="ctr">
            <a:spAutoFit/>
          </a:bodyPr>
          <a:lstStyle/>
          <a:p>
            <a:pPr algn="ctr"/>
            <a:r>
              <a:rPr lang="tr-TR" b="1" dirty="0">
                <a:solidFill>
                  <a:prstClr val="black"/>
                </a:solidFill>
                <a:effectLst>
                  <a:outerShdw blurRad="38100" dist="38100" dir="2700000" algn="tl">
                    <a:srgbClr val="000000">
                      <a:alpha val="43137"/>
                    </a:srgbClr>
                  </a:outerShdw>
                </a:effectLst>
              </a:rPr>
              <a:t>B) </a:t>
            </a:r>
            <a:r>
              <a:rPr lang="tr-TR" b="1" dirty="0" smtClean="0">
                <a:solidFill>
                  <a:prstClr val="black"/>
                </a:solidFill>
                <a:effectLst>
                  <a:outerShdw blurRad="38100" dist="38100" dir="2700000" algn="tl">
                    <a:srgbClr val="000000">
                      <a:alpha val="43137"/>
                    </a:srgbClr>
                  </a:outerShdw>
                </a:effectLst>
              </a:rPr>
              <a:t>5</a:t>
            </a:r>
            <a:endParaRPr lang="tr-TR" b="1" dirty="0">
              <a:solidFill>
                <a:prstClr val="black"/>
              </a:solidFill>
              <a:effectLst>
                <a:outerShdw blurRad="38100" dist="38100" dir="2700000" algn="tl">
                  <a:srgbClr val="000000">
                    <a:alpha val="43137"/>
                  </a:srgbClr>
                </a:outerShdw>
              </a:effectLst>
            </a:endParaRPr>
          </a:p>
        </p:txBody>
      </p:sp>
      <p:sp>
        <p:nvSpPr>
          <p:cNvPr id="11" name="Dikdörtgen 10"/>
          <p:cNvSpPr/>
          <p:nvPr/>
        </p:nvSpPr>
        <p:spPr>
          <a:xfrm>
            <a:off x="1331640" y="4725144"/>
            <a:ext cx="2232248" cy="369332"/>
          </a:xfrm>
          <a:prstGeom prst="rect">
            <a:avLst/>
          </a:prstGeom>
          <a:effectLst>
            <a:glow rad="228600">
              <a:schemeClr val="accent5">
                <a:satMod val="175000"/>
                <a:alpha val="40000"/>
              </a:schemeClr>
            </a:glow>
          </a:effectLst>
        </p:spPr>
        <p:txBody>
          <a:bodyPr wrap="square" anchor="ctr">
            <a:spAutoFit/>
          </a:bodyPr>
          <a:lstStyle/>
          <a:p>
            <a:pPr algn="ctr"/>
            <a:r>
              <a:rPr lang="nn-NO" b="1" dirty="0">
                <a:solidFill>
                  <a:prstClr val="black"/>
                </a:solidFill>
                <a:effectLst>
                  <a:outerShdw blurRad="38100" dist="38100" dir="2700000" algn="tl">
                    <a:srgbClr val="000000">
                      <a:alpha val="43137"/>
                    </a:srgbClr>
                  </a:outerShdw>
                </a:effectLst>
              </a:rPr>
              <a:t>C ) </a:t>
            </a:r>
            <a:r>
              <a:rPr lang="nn-NO" b="1" dirty="0" smtClean="0">
                <a:solidFill>
                  <a:prstClr val="black"/>
                </a:solidFill>
                <a:effectLst>
                  <a:outerShdw blurRad="38100" dist="38100" dir="2700000" algn="tl">
                    <a:srgbClr val="000000">
                      <a:alpha val="43137"/>
                    </a:srgbClr>
                  </a:outerShdw>
                </a:effectLst>
              </a:rPr>
              <a:t>6</a:t>
            </a:r>
            <a:endParaRPr lang="tr-TR" b="1" dirty="0">
              <a:solidFill>
                <a:prstClr val="black"/>
              </a:solidFill>
              <a:effectLst>
                <a:outerShdw blurRad="38100" dist="38100" dir="2700000" algn="tl">
                  <a:srgbClr val="000000">
                    <a:alpha val="43137"/>
                  </a:srgbClr>
                </a:outerShdw>
              </a:effectLst>
            </a:endParaRPr>
          </a:p>
        </p:txBody>
      </p:sp>
      <p:sp>
        <p:nvSpPr>
          <p:cNvPr id="12" name="Dikdörtgen 11"/>
          <p:cNvSpPr/>
          <p:nvPr/>
        </p:nvSpPr>
        <p:spPr>
          <a:xfrm>
            <a:off x="5251339" y="4742357"/>
            <a:ext cx="2389829" cy="369332"/>
          </a:xfrm>
          <a:prstGeom prst="rect">
            <a:avLst/>
          </a:prstGeom>
        </p:spPr>
        <p:txBody>
          <a:bodyPr wrap="square">
            <a:spAutoFit/>
          </a:bodyPr>
          <a:lstStyle/>
          <a:p>
            <a:pPr algn="ctr"/>
            <a:r>
              <a:rPr lang="tr-TR" b="1" dirty="0" smtClean="0">
                <a:solidFill>
                  <a:srgbClr val="FF0000"/>
                </a:solidFill>
                <a:effectLst>
                  <a:outerShdw blurRad="38100" dist="38100" dir="2700000" algn="tl">
                    <a:srgbClr val="000000">
                      <a:alpha val="43137"/>
                    </a:srgbClr>
                  </a:outerShdw>
                </a:effectLst>
              </a:rPr>
              <a:t>      </a:t>
            </a:r>
            <a:r>
              <a:rPr lang="nn-NO" b="1" dirty="0" smtClean="0">
                <a:solidFill>
                  <a:prstClr val="black"/>
                </a:solidFill>
                <a:effectLst>
                  <a:outerShdw blurRad="38100" dist="38100" dir="2700000" algn="tl">
                    <a:srgbClr val="000000">
                      <a:alpha val="43137"/>
                    </a:srgbClr>
                  </a:outerShdw>
                </a:effectLst>
              </a:rPr>
              <a:t>D</a:t>
            </a:r>
            <a:r>
              <a:rPr lang="nn-NO" b="1" dirty="0">
                <a:solidFill>
                  <a:prstClr val="black"/>
                </a:solidFill>
                <a:effectLst>
                  <a:outerShdw blurRad="38100" dist="38100" dir="2700000" algn="tl">
                    <a:srgbClr val="000000">
                      <a:alpha val="43137"/>
                    </a:srgbClr>
                  </a:outerShdw>
                </a:effectLst>
              </a:rPr>
              <a:t>) </a:t>
            </a:r>
            <a:r>
              <a:rPr lang="tr-TR" b="1" dirty="0" smtClean="0">
                <a:solidFill>
                  <a:prstClr val="black"/>
                </a:solidFill>
                <a:effectLst>
                  <a:outerShdw blurRad="38100" dist="38100" dir="2700000" algn="tl">
                    <a:srgbClr val="000000">
                      <a:alpha val="43137"/>
                    </a:srgbClr>
                  </a:outerShdw>
                </a:effectLst>
              </a:rPr>
              <a:t>7</a:t>
            </a:r>
            <a:endParaRPr lang="tr-TR"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4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480" y="1772816"/>
            <a:ext cx="8748514" cy="1512168"/>
          </a:xfrm>
        </p:spPr>
        <p:txBody>
          <a:bodyPr anchor="ctr">
            <a:normAutofit fontScale="92500" lnSpcReduction="20000"/>
          </a:bodyPr>
          <a:lstStyle/>
          <a:p>
            <a:pPr marL="0" indent="0" algn="ctr">
              <a:lnSpc>
                <a:spcPct val="115000"/>
              </a:lnSpc>
              <a:spcAft>
                <a:spcPts val="1000"/>
              </a:spcAft>
              <a:buNone/>
            </a:pPr>
            <a:r>
              <a:rPr lang="tr-TR" b="1" dirty="0" smtClean="0">
                <a:solidFill>
                  <a:srgbClr val="FF0000"/>
                </a:solidFill>
                <a:effectLst>
                  <a:outerShdw blurRad="38100" dist="38100" dir="2700000" algn="tl">
                    <a:srgbClr val="000000">
                      <a:alpha val="43137"/>
                    </a:srgbClr>
                  </a:outerShdw>
                </a:effectLst>
                <a:ea typeface="Calibri"/>
                <a:cs typeface="Times New Roman"/>
              </a:rPr>
              <a:t>SORU 20)   </a:t>
            </a:r>
            <a:r>
              <a:rPr lang="tr-TR" b="1" dirty="0" smtClean="0">
                <a:effectLst>
                  <a:outerShdw blurRad="38100" dist="38100" dir="2700000" algn="tl">
                    <a:srgbClr val="000000">
                      <a:alpha val="43137"/>
                    </a:srgbClr>
                  </a:outerShdw>
                </a:effectLst>
                <a:ea typeface="Calibri"/>
                <a:cs typeface="Times New Roman"/>
              </a:rPr>
              <a:t>Alanları farkı 44 cm</a:t>
            </a:r>
            <a:r>
              <a:rPr lang="tr-TR" b="1" baseline="30000" dirty="0" smtClean="0">
                <a:effectLst>
                  <a:outerShdw blurRad="38100" dist="38100" dir="2700000" algn="tl">
                    <a:srgbClr val="000000">
                      <a:alpha val="43137"/>
                    </a:srgbClr>
                  </a:outerShdw>
                </a:effectLst>
                <a:ea typeface="Calibri"/>
                <a:cs typeface="Times New Roman"/>
              </a:rPr>
              <a:t>2 </a:t>
            </a:r>
            <a:r>
              <a:rPr lang="tr-TR" b="1" dirty="0" smtClean="0">
                <a:effectLst>
                  <a:outerShdw blurRad="38100" dist="38100" dir="2700000" algn="tl">
                    <a:srgbClr val="000000">
                      <a:alpha val="43137"/>
                    </a:srgbClr>
                  </a:outerShdw>
                </a:effectLst>
                <a:ea typeface="Calibri"/>
                <a:cs typeface="Times New Roman"/>
              </a:rPr>
              <a:t>, çevre uzunluklarının farkı    8 cm olan iki karenin çevrelerinin uzunlukları toplamı kaçtır?</a:t>
            </a:r>
            <a:endParaRPr lang="tr-TR" b="1" dirty="0">
              <a:effectLst>
                <a:outerShdw blurRad="38100" dist="38100" dir="2700000" algn="tl">
                  <a:srgbClr val="000000">
                    <a:alpha val="43137"/>
                  </a:srgbClr>
                </a:outerShdw>
              </a:effectLst>
              <a:ea typeface="Calibri"/>
              <a:cs typeface="Times New Roman"/>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979488" y="4005064"/>
            <a:ext cx="2901950" cy="360040"/>
          </a:xfrm>
          <a:prstGeom prst="roundRect">
            <a:avLst/>
          </a:prstGeom>
          <a:solidFill>
            <a:schemeClr val="accent6">
              <a:lumMod val="75000"/>
            </a:schemeClr>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A) 2</a:t>
            </a:r>
            <a:endParaRPr lang="tr-TR" b="1" dirty="0">
              <a:solidFill>
                <a:prstClr val="black"/>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4704362"/>
            <a:ext cx="2901950" cy="384175"/>
          </a:xfrm>
          <a:prstGeom prst="rect">
            <a:avLst/>
          </a:prstGeom>
          <a:solidFill>
            <a:schemeClr val="accent6">
              <a:lumMod val="75000"/>
            </a:schemeClr>
          </a:solidFill>
          <a:ln>
            <a:noFill/>
          </a:ln>
          <a:effectLst>
            <a:glow rad="228600">
              <a:schemeClr val="accent5">
                <a:satMod val="175000"/>
                <a:alpha val="40000"/>
              </a:schemeClr>
            </a:glow>
            <a:outerShdw dist="35921" dir="2700000" algn="ctr" rotWithShape="0">
              <a:schemeClr val="bg2"/>
            </a:outerShdw>
          </a:effec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3980929"/>
            <a:ext cx="2901950" cy="384175"/>
          </a:xfrm>
          <a:prstGeom prst="rect">
            <a:avLst/>
          </a:prstGeom>
          <a:solidFill>
            <a:schemeClr val="accent6">
              <a:lumMod val="75000"/>
            </a:schemeClr>
          </a:solidFill>
          <a:ln>
            <a:noFill/>
          </a:ln>
          <a:effectLst>
            <a:glow rad="228600">
              <a:schemeClr val="accent5">
                <a:satMod val="175000"/>
                <a:alpha val="40000"/>
              </a:schemeClr>
            </a:glow>
            <a:outerShdw dist="35921" dir="2700000" algn="ctr" rotWithShape="0">
              <a:schemeClr val="bg2"/>
            </a:outerShdw>
          </a:effec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725144"/>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5251339" y="4021289"/>
            <a:ext cx="2849052" cy="369332"/>
          </a:xfrm>
          <a:prstGeom prst="rect">
            <a:avLst/>
          </a:prstGeom>
          <a:solidFill>
            <a:schemeClr val="accent6">
              <a:lumMod val="75000"/>
            </a:schemeClr>
          </a:solidFill>
        </p:spPr>
        <p:txBody>
          <a:bodyPr wrap="square" anchor="ctr">
            <a:spAutoFit/>
          </a:bodyPr>
          <a:lstStyle/>
          <a:p>
            <a:pPr algn="ctr"/>
            <a:r>
              <a:rPr lang="tr-TR" b="1" dirty="0">
                <a:solidFill>
                  <a:prstClr val="black"/>
                </a:solidFill>
                <a:effectLst>
                  <a:outerShdw blurRad="38100" dist="38100" dir="2700000" algn="tl">
                    <a:srgbClr val="000000">
                      <a:alpha val="43137"/>
                    </a:srgbClr>
                  </a:outerShdw>
                </a:effectLst>
              </a:rPr>
              <a:t>B) </a:t>
            </a:r>
            <a:r>
              <a:rPr lang="tr-TR" b="1" dirty="0" smtClean="0">
                <a:solidFill>
                  <a:prstClr val="black"/>
                </a:solidFill>
                <a:effectLst>
                  <a:outerShdw blurRad="38100" dist="38100" dir="2700000" algn="tl">
                    <a:srgbClr val="000000">
                      <a:alpha val="43137"/>
                    </a:srgbClr>
                  </a:outerShdw>
                </a:effectLst>
              </a:rPr>
              <a:t>4</a:t>
            </a:r>
            <a:endParaRPr lang="tr-TR" b="1" dirty="0">
              <a:solidFill>
                <a:prstClr val="black"/>
              </a:solidFill>
              <a:effectLst>
                <a:outerShdw blurRad="38100" dist="38100" dir="2700000" algn="tl">
                  <a:srgbClr val="000000">
                    <a:alpha val="43137"/>
                  </a:srgbClr>
                </a:outerShdw>
              </a:effectLst>
            </a:endParaRPr>
          </a:p>
        </p:txBody>
      </p:sp>
      <p:sp>
        <p:nvSpPr>
          <p:cNvPr id="11" name="Dikdörtgen 10"/>
          <p:cNvSpPr/>
          <p:nvPr/>
        </p:nvSpPr>
        <p:spPr>
          <a:xfrm>
            <a:off x="1008063" y="4725144"/>
            <a:ext cx="2873375" cy="369332"/>
          </a:xfrm>
          <a:prstGeom prst="rect">
            <a:avLst/>
          </a:prstGeom>
          <a:solidFill>
            <a:schemeClr val="accent6">
              <a:lumMod val="75000"/>
            </a:schemeClr>
          </a:solidFill>
          <a:effectLst>
            <a:glow rad="228600">
              <a:schemeClr val="accent5">
                <a:satMod val="175000"/>
                <a:alpha val="40000"/>
              </a:schemeClr>
            </a:glow>
          </a:effectLst>
        </p:spPr>
        <p:txBody>
          <a:bodyPr wrap="square" anchor="ctr">
            <a:spAutoFit/>
          </a:bodyPr>
          <a:lstStyle/>
          <a:p>
            <a:pPr algn="ctr"/>
            <a:r>
              <a:rPr lang="nn-NO" b="1" dirty="0">
                <a:solidFill>
                  <a:prstClr val="black"/>
                </a:solidFill>
                <a:effectLst>
                  <a:outerShdw blurRad="38100" dist="38100" dir="2700000" algn="tl">
                    <a:srgbClr val="000000">
                      <a:alpha val="43137"/>
                    </a:srgbClr>
                  </a:outerShdw>
                </a:effectLst>
              </a:rPr>
              <a:t>C ) </a:t>
            </a:r>
            <a:r>
              <a:rPr lang="tr-TR" b="1" dirty="0" smtClean="0">
                <a:solidFill>
                  <a:prstClr val="black"/>
                </a:solidFill>
                <a:effectLst>
                  <a:outerShdw blurRad="38100" dist="38100" dir="2700000" algn="tl">
                    <a:srgbClr val="000000">
                      <a:alpha val="43137"/>
                    </a:srgbClr>
                  </a:outerShdw>
                </a:effectLst>
              </a:rPr>
              <a:t>88</a:t>
            </a:r>
            <a:endParaRPr lang="tr-TR" b="1" dirty="0">
              <a:solidFill>
                <a:prstClr val="black"/>
              </a:solidFill>
              <a:effectLst>
                <a:outerShdw blurRad="38100" dist="38100" dir="2700000" algn="tl">
                  <a:srgbClr val="000000">
                    <a:alpha val="43137"/>
                  </a:srgbClr>
                </a:outerShdw>
              </a:effectLst>
            </a:endParaRPr>
          </a:p>
        </p:txBody>
      </p:sp>
      <p:sp>
        <p:nvSpPr>
          <p:cNvPr id="12" name="Dikdörtgen 11"/>
          <p:cNvSpPr/>
          <p:nvPr/>
        </p:nvSpPr>
        <p:spPr>
          <a:xfrm>
            <a:off x="5251339" y="4742357"/>
            <a:ext cx="2849052" cy="369332"/>
          </a:xfrm>
          <a:prstGeom prst="rect">
            <a:avLst/>
          </a:prstGeom>
          <a:solidFill>
            <a:schemeClr val="accent6">
              <a:lumMod val="75000"/>
            </a:schemeClr>
          </a:solidFill>
        </p:spPr>
        <p:txBody>
          <a:bodyPr wrap="square">
            <a:spAutoFit/>
          </a:bodyPr>
          <a:lstStyle/>
          <a:p>
            <a:pPr algn="ctr"/>
            <a:r>
              <a:rPr lang="tr-TR" b="1" dirty="0" smtClean="0">
                <a:solidFill>
                  <a:srgbClr val="FF0000"/>
                </a:solidFill>
                <a:effectLst>
                  <a:outerShdw blurRad="38100" dist="38100" dir="2700000" algn="tl">
                    <a:srgbClr val="000000">
                      <a:alpha val="43137"/>
                    </a:srgbClr>
                  </a:outerShdw>
                </a:effectLst>
              </a:rPr>
              <a:t>      </a:t>
            </a:r>
            <a:r>
              <a:rPr lang="nn-NO" b="1" dirty="0" smtClean="0">
                <a:solidFill>
                  <a:prstClr val="black"/>
                </a:solidFill>
                <a:effectLst>
                  <a:outerShdw blurRad="38100" dist="38100" dir="2700000" algn="tl">
                    <a:srgbClr val="000000">
                      <a:alpha val="43137"/>
                    </a:srgbClr>
                  </a:outerShdw>
                </a:effectLst>
              </a:rPr>
              <a:t>D</a:t>
            </a:r>
            <a:r>
              <a:rPr lang="nn-NO" b="1" dirty="0">
                <a:solidFill>
                  <a:prstClr val="black"/>
                </a:solidFill>
                <a:effectLst>
                  <a:outerShdw blurRad="38100" dist="38100" dir="2700000" algn="tl">
                    <a:srgbClr val="000000">
                      <a:alpha val="43137"/>
                    </a:srgbClr>
                  </a:outerShdw>
                </a:effectLst>
              </a:rPr>
              <a:t>) </a:t>
            </a:r>
            <a:r>
              <a:rPr lang="tr-TR" b="1" dirty="0" smtClean="0">
                <a:solidFill>
                  <a:prstClr val="black"/>
                </a:solidFill>
                <a:effectLst>
                  <a:outerShdw blurRad="38100" dist="38100" dir="2700000" algn="tl">
                    <a:srgbClr val="000000">
                      <a:alpha val="43137"/>
                    </a:srgbClr>
                  </a:outerShdw>
                </a:effectLst>
              </a:rPr>
              <a:t> 22</a:t>
            </a:r>
            <a:endParaRPr lang="tr-TR" b="1" dirty="0">
              <a:solidFill>
                <a:prstClr val="black"/>
              </a:solidFill>
              <a:effectLst>
                <a:outerShdw blurRad="38100" dist="38100" dir="2700000" algn="tl">
                  <a:srgbClr val="000000">
                    <a:alpha val="43137"/>
                  </a:srgbClr>
                </a:outerShdw>
              </a:effectLst>
            </a:endParaRPr>
          </a:p>
        </p:txBody>
      </p:sp>
      <p:sp>
        <p:nvSpPr>
          <p:cNvPr id="2" name="Dikdörtgen 1"/>
          <p:cNvSpPr/>
          <p:nvPr/>
        </p:nvSpPr>
        <p:spPr>
          <a:xfrm>
            <a:off x="1008063" y="404664"/>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6" name="Dikdörtgen 15"/>
          <p:cNvSpPr/>
          <p:nvPr/>
        </p:nvSpPr>
        <p:spPr>
          <a:xfrm>
            <a:off x="3059831" y="548680"/>
            <a:ext cx="762869" cy="7703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0190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4418" y="2204864"/>
            <a:ext cx="8748514" cy="1512168"/>
          </a:xfrm>
        </p:spPr>
        <p:txBody>
          <a:bodyPr anchor="ctr">
            <a:normAutofit fontScale="92500" lnSpcReduction="10000"/>
          </a:bodyPr>
          <a:lstStyle/>
          <a:p>
            <a:pPr marL="0" indent="0" algn="ctr">
              <a:lnSpc>
                <a:spcPct val="115000"/>
              </a:lnSpc>
              <a:spcAft>
                <a:spcPts val="1000"/>
              </a:spcAft>
              <a:buNone/>
            </a:pPr>
            <a:r>
              <a:rPr lang="tr-TR" b="1" dirty="0" smtClean="0">
                <a:solidFill>
                  <a:srgbClr val="FF0000"/>
                </a:solidFill>
                <a:effectLst>
                  <a:outerShdw blurRad="38100" dist="38100" dir="2700000" algn="tl">
                    <a:srgbClr val="000000">
                      <a:alpha val="43137"/>
                    </a:srgbClr>
                  </a:outerShdw>
                </a:effectLst>
                <a:ea typeface="Calibri"/>
                <a:cs typeface="Times New Roman"/>
              </a:rPr>
              <a:t>SORU 26)   </a:t>
            </a:r>
            <a:r>
              <a:rPr lang="tr-TR" sz="3000" b="1" dirty="0" smtClean="0">
                <a:effectLst>
                  <a:outerShdw blurRad="38100" dist="38100" dir="2700000" algn="tl">
                    <a:srgbClr val="000000">
                      <a:alpha val="43137"/>
                    </a:srgbClr>
                  </a:outerShdw>
                </a:effectLst>
                <a:ea typeface="Calibri"/>
                <a:cs typeface="Times New Roman"/>
              </a:rPr>
              <a:t>Yukarıdaki  ABC ve CDE üçgenleri </a:t>
            </a:r>
            <a:r>
              <a:rPr lang="tr-TR" sz="3000" b="1" u="sng" dirty="0" smtClean="0">
                <a:effectLst>
                  <a:outerShdw blurRad="38100" dist="38100" dir="2700000" algn="tl">
                    <a:srgbClr val="000000">
                      <a:alpha val="43137"/>
                    </a:srgbClr>
                  </a:outerShdw>
                </a:effectLst>
                <a:ea typeface="Calibri"/>
                <a:cs typeface="Times New Roman"/>
              </a:rPr>
              <a:t>çeşitkenar</a:t>
            </a:r>
            <a:r>
              <a:rPr lang="tr-TR" sz="3000" b="1" dirty="0" smtClean="0">
                <a:effectLst>
                  <a:outerShdw blurRad="38100" dist="38100" dir="2700000" algn="tl">
                    <a:srgbClr val="000000">
                      <a:alpha val="43137"/>
                    </a:srgbClr>
                  </a:outerShdw>
                </a:effectLst>
                <a:ea typeface="Calibri"/>
                <a:cs typeface="Times New Roman"/>
              </a:rPr>
              <a:t>  ve kenarları birer tamsayıdır. Buna göre I </a:t>
            </a:r>
            <a:r>
              <a:rPr lang="tr-TR" sz="3000" dirty="0" smtClean="0">
                <a:effectLst>
                  <a:outerShdw blurRad="38100" dist="38100" dir="2700000" algn="tl">
                    <a:srgbClr val="000000">
                      <a:alpha val="43137"/>
                    </a:srgbClr>
                  </a:outerShdw>
                </a:effectLst>
                <a:ea typeface="Calibri"/>
                <a:cs typeface="Times New Roman"/>
              </a:rPr>
              <a:t>AB</a:t>
            </a:r>
            <a:r>
              <a:rPr lang="tr-TR" sz="3000" b="1" dirty="0" smtClean="0">
                <a:effectLst>
                  <a:outerShdw blurRad="38100" dist="38100" dir="2700000" algn="tl">
                    <a:srgbClr val="000000">
                      <a:alpha val="43137"/>
                    </a:srgbClr>
                  </a:outerShdw>
                </a:effectLst>
                <a:ea typeface="Calibri"/>
                <a:cs typeface="Times New Roman"/>
              </a:rPr>
              <a:t> I + I </a:t>
            </a:r>
            <a:r>
              <a:rPr lang="tr-TR" sz="3000" dirty="0" smtClean="0">
                <a:effectLst>
                  <a:outerShdw blurRad="38100" dist="38100" dir="2700000" algn="tl">
                    <a:srgbClr val="000000">
                      <a:alpha val="43137"/>
                    </a:srgbClr>
                  </a:outerShdw>
                </a:effectLst>
                <a:ea typeface="Calibri"/>
                <a:cs typeface="Times New Roman"/>
              </a:rPr>
              <a:t>DE </a:t>
            </a:r>
            <a:r>
              <a:rPr lang="tr-TR" sz="3000" b="1" dirty="0" smtClean="0">
                <a:effectLst>
                  <a:outerShdw blurRad="38100" dist="38100" dir="2700000" algn="tl">
                    <a:srgbClr val="000000">
                      <a:alpha val="43137"/>
                    </a:srgbClr>
                  </a:outerShdw>
                </a:effectLst>
                <a:ea typeface="Calibri"/>
                <a:cs typeface="Times New Roman"/>
              </a:rPr>
              <a:t>I  uzunluğu aşağıdakilerden hangisi olabilir?</a:t>
            </a:r>
            <a:endParaRPr lang="tr-TR" sz="3000" b="1" dirty="0">
              <a:effectLst>
                <a:outerShdw blurRad="38100" dist="38100" dir="2700000" algn="tl">
                  <a:srgbClr val="000000">
                    <a:alpha val="43137"/>
                  </a:srgbClr>
                </a:outerShdw>
              </a:effectLst>
              <a:ea typeface="Calibri"/>
              <a:cs typeface="Times New Roman"/>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979488" y="4005064"/>
            <a:ext cx="2901950" cy="360040"/>
          </a:xfrm>
          <a:prstGeom prst="roundRect">
            <a:avLst/>
          </a:prstGeom>
          <a:solidFill>
            <a:srgbClr val="FFFF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A) 20</a:t>
            </a:r>
            <a:endParaRPr lang="tr-TR" b="1" dirty="0">
              <a:solidFill>
                <a:prstClr val="black"/>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4704362"/>
            <a:ext cx="2901950" cy="384175"/>
          </a:xfrm>
          <a:prstGeom prst="rect">
            <a:avLst/>
          </a:prstGeom>
          <a:solidFill>
            <a:schemeClr val="accent6">
              <a:lumMod val="75000"/>
            </a:schemeClr>
          </a:solidFill>
          <a:ln>
            <a:noFill/>
          </a:ln>
          <a:effectLst>
            <a:glow rad="228600">
              <a:schemeClr val="accent5">
                <a:satMod val="175000"/>
                <a:alpha val="40000"/>
              </a:schemeClr>
            </a:glow>
            <a:outerShdw dist="35921" dir="2700000" algn="ctr" rotWithShape="0">
              <a:schemeClr val="bg2"/>
            </a:outerShdw>
          </a:effec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3980929"/>
            <a:ext cx="2901950" cy="384175"/>
          </a:xfrm>
          <a:prstGeom prst="rect">
            <a:avLst/>
          </a:prstGeom>
          <a:solidFill>
            <a:schemeClr val="accent6">
              <a:lumMod val="75000"/>
            </a:schemeClr>
          </a:solidFill>
          <a:ln>
            <a:noFill/>
          </a:ln>
          <a:effectLst>
            <a:glow rad="228600">
              <a:schemeClr val="accent5">
                <a:satMod val="175000"/>
                <a:alpha val="40000"/>
              </a:schemeClr>
            </a:glow>
            <a:outerShdw dist="35921" dir="2700000" algn="ctr" rotWithShape="0">
              <a:schemeClr val="bg2"/>
            </a:outerShdw>
          </a:effec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725144"/>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5251339" y="4021289"/>
            <a:ext cx="2849052" cy="369332"/>
          </a:xfrm>
          <a:prstGeom prst="rect">
            <a:avLst/>
          </a:prstGeom>
          <a:solidFill>
            <a:srgbClr val="FFFF00"/>
          </a:solidFill>
        </p:spPr>
        <p:txBody>
          <a:bodyPr wrap="square" anchor="ctr">
            <a:spAutoFit/>
          </a:bodyPr>
          <a:lstStyle/>
          <a:p>
            <a:pPr algn="ctr"/>
            <a:r>
              <a:rPr lang="tr-TR" b="1" dirty="0">
                <a:solidFill>
                  <a:prstClr val="black"/>
                </a:solidFill>
                <a:effectLst>
                  <a:outerShdw blurRad="38100" dist="38100" dir="2700000" algn="tl">
                    <a:srgbClr val="000000">
                      <a:alpha val="43137"/>
                    </a:srgbClr>
                  </a:outerShdw>
                </a:effectLst>
              </a:rPr>
              <a:t>B) </a:t>
            </a:r>
            <a:r>
              <a:rPr lang="tr-TR" b="1" dirty="0" smtClean="0">
                <a:solidFill>
                  <a:prstClr val="black"/>
                </a:solidFill>
                <a:effectLst>
                  <a:outerShdw blurRad="38100" dist="38100" dir="2700000" algn="tl">
                    <a:srgbClr val="000000">
                      <a:alpha val="43137"/>
                    </a:srgbClr>
                  </a:outerShdw>
                </a:effectLst>
              </a:rPr>
              <a:t>16</a:t>
            </a:r>
            <a:endParaRPr lang="tr-TR" b="1" dirty="0">
              <a:solidFill>
                <a:prstClr val="black"/>
              </a:solidFill>
              <a:effectLst>
                <a:outerShdw blurRad="38100" dist="38100" dir="2700000" algn="tl">
                  <a:srgbClr val="000000">
                    <a:alpha val="43137"/>
                  </a:srgbClr>
                </a:outerShdw>
              </a:effectLst>
            </a:endParaRPr>
          </a:p>
        </p:txBody>
      </p:sp>
      <p:sp>
        <p:nvSpPr>
          <p:cNvPr id="11" name="Dikdörtgen 10"/>
          <p:cNvSpPr/>
          <p:nvPr/>
        </p:nvSpPr>
        <p:spPr>
          <a:xfrm>
            <a:off x="1008063" y="4725144"/>
            <a:ext cx="2873375" cy="369332"/>
          </a:xfrm>
          <a:prstGeom prst="rect">
            <a:avLst/>
          </a:prstGeom>
          <a:solidFill>
            <a:srgbClr val="FFFF00"/>
          </a:solidFill>
          <a:effectLst>
            <a:glow rad="228600">
              <a:schemeClr val="accent5">
                <a:satMod val="175000"/>
                <a:alpha val="40000"/>
              </a:schemeClr>
            </a:glow>
          </a:effectLst>
        </p:spPr>
        <p:txBody>
          <a:bodyPr wrap="square" anchor="ctr">
            <a:spAutoFit/>
          </a:bodyPr>
          <a:lstStyle/>
          <a:p>
            <a:pPr algn="ctr"/>
            <a:r>
              <a:rPr lang="nn-NO" b="1" dirty="0">
                <a:solidFill>
                  <a:prstClr val="black"/>
                </a:solidFill>
                <a:effectLst>
                  <a:outerShdw blurRad="38100" dist="38100" dir="2700000" algn="tl">
                    <a:srgbClr val="000000">
                      <a:alpha val="43137"/>
                    </a:srgbClr>
                  </a:outerShdw>
                </a:effectLst>
              </a:rPr>
              <a:t>C ) </a:t>
            </a:r>
            <a:r>
              <a:rPr lang="tr-TR" b="1" dirty="0" smtClean="0">
                <a:solidFill>
                  <a:prstClr val="black"/>
                </a:solidFill>
                <a:effectLst>
                  <a:outerShdw blurRad="38100" dist="38100" dir="2700000" algn="tl">
                    <a:srgbClr val="000000">
                      <a:alpha val="43137"/>
                    </a:srgbClr>
                  </a:outerShdw>
                </a:effectLst>
              </a:rPr>
              <a:t>12</a:t>
            </a:r>
            <a:endParaRPr lang="tr-TR" b="1" dirty="0">
              <a:solidFill>
                <a:prstClr val="black"/>
              </a:solidFill>
              <a:effectLst>
                <a:outerShdw blurRad="38100" dist="38100" dir="2700000" algn="tl">
                  <a:srgbClr val="000000">
                    <a:alpha val="43137"/>
                  </a:srgbClr>
                </a:outerShdw>
              </a:effectLst>
            </a:endParaRPr>
          </a:p>
        </p:txBody>
      </p:sp>
      <p:sp>
        <p:nvSpPr>
          <p:cNvPr id="12" name="Dikdörtgen 11"/>
          <p:cNvSpPr/>
          <p:nvPr/>
        </p:nvSpPr>
        <p:spPr>
          <a:xfrm>
            <a:off x="5251339" y="4742357"/>
            <a:ext cx="2849052" cy="369332"/>
          </a:xfrm>
          <a:prstGeom prst="rect">
            <a:avLst/>
          </a:prstGeom>
          <a:solidFill>
            <a:srgbClr val="FFFF00"/>
          </a:solidFill>
        </p:spPr>
        <p:txBody>
          <a:bodyPr wrap="square">
            <a:spAutoFit/>
          </a:bodyPr>
          <a:lstStyle/>
          <a:p>
            <a:pPr algn="ctr"/>
            <a:r>
              <a:rPr lang="tr-TR" b="1" dirty="0" smtClean="0">
                <a:solidFill>
                  <a:srgbClr val="FF0000"/>
                </a:solidFill>
                <a:effectLst>
                  <a:outerShdw blurRad="38100" dist="38100" dir="2700000" algn="tl">
                    <a:srgbClr val="000000">
                      <a:alpha val="43137"/>
                    </a:srgbClr>
                  </a:outerShdw>
                </a:effectLst>
              </a:rPr>
              <a:t> </a:t>
            </a:r>
            <a:r>
              <a:rPr lang="nn-NO" b="1" dirty="0" smtClean="0">
                <a:solidFill>
                  <a:prstClr val="black"/>
                </a:solidFill>
                <a:effectLst>
                  <a:outerShdw blurRad="38100" dist="38100" dir="2700000" algn="tl">
                    <a:srgbClr val="000000">
                      <a:alpha val="43137"/>
                    </a:srgbClr>
                  </a:outerShdw>
                </a:effectLst>
              </a:rPr>
              <a:t>D</a:t>
            </a:r>
            <a:r>
              <a:rPr lang="nn-NO" b="1" dirty="0">
                <a:solidFill>
                  <a:prstClr val="black"/>
                </a:solidFill>
                <a:effectLst>
                  <a:outerShdw blurRad="38100" dist="38100" dir="2700000" algn="tl">
                    <a:srgbClr val="000000">
                      <a:alpha val="43137"/>
                    </a:srgbClr>
                  </a:outerShdw>
                </a:effectLst>
              </a:rPr>
              <a:t>) </a:t>
            </a:r>
            <a:r>
              <a:rPr lang="tr-TR" b="1" dirty="0" smtClean="0">
                <a:solidFill>
                  <a:prstClr val="black"/>
                </a:solidFill>
                <a:effectLst>
                  <a:outerShdw blurRad="38100" dist="38100" dir="2700000" algn="tl">
                    <a:srgbClr val="000000">
                      <a:alpha val="43137"/>
                    </a:srgbClr>
                  </a:outerShdw>
                </a:effectLst>
              </a:rPr>
              <a:t> 8</a:t>
            </a:r>
            <a:endParaRPr lang="tr-TR" b="1" dirty="0">
              <a:solidFill>
                <a:prstClr val="black"/>
              </a:solidFill>
              <a:effectLst>
                <a:outerShdw blurRad="38100" dist="38100" dir="2700000" algn="tl">
                  <a:srgbClr val="000000">
                    <a:alpha val="43137"/>
                  </a:srgbClr>
                </a:outerShdw>
              </a:effectLst>
            </a:endParaRPr>
          </a:p>
        </p:txBody>
      </p:sp>
      <p:cxnSp>
        <p:nvCxnSpPr>
          <p:cNvPr id="14" name="Düz Bağlayıcı 13"/>
          <p:cNvCxnSpPr/>
          <p:nvPr/>
        </p:nvCxnSpPr>
        <p:spPr>
          <a:xfrm>
            <a:off x="1008063" y="260648"/>
            <a:ext cx="3131889"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139952" y="764704"/>
            <a:ext cx="0" cy="5040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1008063" y="26064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1008063" y="764704"/>
            <a:ext cx="3131889" cy="8640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735507" y="75982"/>
            <a:ext cx="243981" cy="369332"/>
          </a:xfrm>
          <a:prstGeom prst="rect">
            <a:avLst/>
          </a:prstGeom>
          <a:noFill/>
        </p:spPr>
        <p:txBody>
          <a:bodyPr wrap="square" rtlCol="0">
            <a:spAutoFit/>
          </a:bodyPr>
          <a:lstStyle/>
          <a:p>
            <a:r>
              <a:rPr lang="tr-TR" b="1" dirty="0">
                <a:solidFill>
                  <a:srgbClr val="FF0000"/>
                </a:solidFill>
                <a:effectLst>
                  <a:outerShdw blurRad="38100" dist="38100" dir="2700000" algn="tl">
                    <a:srgbClr val="000000">
                      <a:alpha val="43137"/>
                    </a:srgbClr>
                  </a:outerShdw>
                </a:effectLst>
              </a:rPr>
              <a:t>A</a:t>
            </a:r>
          </a:p>
        </p:txBody>
      </p:sp>
      <p:sp>
        <p:nvSpPr>
          <p:cNvPr id="34" name="Metin kutusu 33"/>
          <p:cNvSpPr txBox="1"/>
          <p:nvPr/>
        </p:nvSpPr>
        <p:spPr>
          <a:xfrm>
            <a:off x="763974" y="1444134"/>
            <a:ext cx="243981" cy="369332"/>
          </a:xfrm>
          <a:prstGeom prst="rect">
            <a:avLst/>
          </a:prstGeom>
          <a:noFill/>
        </p:spPr>
        <p:txBody>
          <a:bodyPr wrap="square" rtlCol="0">
            <a:spAutoFit/>
          </a:bodyPr>
          <a:lstStyle/>
          <a:p>
            <a:r>
              <a:rPr lang="tr-TR" b="1" dirty="0" smtClean="0">
                <a:solidFill>
                  <a:srgbClr val="FF0000"/>
                </a:solidFill>
                <a:effectLst>
                  <a:outerShdw blurRad="38100" dist="38100" dir="2700000" algn="tl">
                    <a:srgbClr val="000000">
                      <a:alpha val="43137"/>
                    </a:srgbClr>
                  </a:outerShdw>
                </a:effectLst>
              </a:rPr>
              <a:t>B</a:t>
            </a:r>
            <a:endParaRPr lang="tr-TR" b="1" dirty="0">
              <a:solidFill>
                <a:srgbClr val="FF0000"/>
              </a:solidFill>
              <a:effectLst>
                <a:outerShdw blurRad="38100" dist="38100" dir="2700000" algn="tl">
                  <a:srgbClr val="000000">
                    <a:alpha val="43137"/>
                  </a:srgbClr>
                </a:outerShdw>
              </a:effectLst>
            </a:endParaRPr>
          </a:p>
        </p:txBody>
      </p:sp>
      <p:sp>
        <p:nvSpPr>
          <p:cNvPr id="35" name="Metin kutusu 34"/>
          <p:cNvSpPr txBox="1"/>
          <p:nvPr/>
        </p:nvSpPr>
        <p:spPr>
          <a:xfrm>
            <a:off x="4189397" y="1084094"/>
            <a:ext cx="243981" cy="369332"/>
          </a:xfrm>
          <a:prstGeom prst="rect">
            <a:avLst/>
          </a:prstGeom>
          <a:noFill/>
        </p:spPr>
        <p:txBody>
          <a:bodyPr wrap="square" rtlCol="0">
            <a:spAutoFit/>
          </a:bodyPr>
          <a:lstStyle/>
          <a:p>
            <a:r>
              <a:rPr lang="tr-TR" b="1" dirty="0" smtClean="0">
                <a:solidFill>
                  <a:srgbClr val="FF0000"/>
                </a:solidFill>
                <a:effectLst>
                  <a:outerShdw blurRad="38100" dist="38100" dir="2700000" algn="tl">
                    <a:srgbClr val="000000">
                      <a:alpha val="43137"/>
                    </a:srgbClr>
                  </a:outerShdw>
                </a:effectLst>
              </a:rPr>
              <a:t>E</a:t>
            </a:r>
            <a:endParaRPr lang="tr-TR" b="1" dirty="0">
              <a:solidFill>
                <a:srgbClr val="FF0000"/>
              </a:solidFill>
              <a:effectLst>
                <a:outerShdw blurRad="38100" dist="38100" dir="2700000" algn="tl">
                  <a:srgbClr val="000000">
                    <a:alpha val="43137"/>
                  </a:srgbClr>
                </a:outerShdw>
              </a:effectLst>
            </a:endParaRPr>
          </a:p>
        </p:txBody>
      </p:sp>
      <p:sp>
        <p:nvSpPr>
          <p:cNvPr id="36" name="Metin kutusu 35"/>
          <p:cNvSpPr txBox="1"/>
          <p:nvPr/>
        </p:nvSpPr>
        <p:spPr>
          <a:xfrm>
            <a:off x="3131840" y="647400"/>
            <a:ext cx="243981" cy="369332"/>
          </a:xfrm>
          <a:prstGeom prst="rect">
            <a:avLst/>
          </a:prstGeom>
          <a:noFill/>
        </p:spPr>
        <p:txBody>
          <a:bodyPr wrap="square" rtlCol="0">
            <a:spAutoFit/>
          </a:bodyPr>
          <a:lstStyle/>
          <a:p>
            <a:r>
              <a:rPr lang="tr-TR" b="1" dirty="0" smtClean="0">
                <a:solidFill>
                  <a:srgbClr val="FF0000"/>
                </a:solidFill>
                <a:effectLst>
                  <a:outerShdw blurRad="38100" dist="38100" dir="2700000" algn="tl">
                    <a:srgbClr val="000000">
                      <a:alpha val="43137"/>
                    </a:srgbClr>
                  </a:outerShdw>
                </a:effectLst>
              </a:rPr>
              <a:t>C</a:t>
            </a:r>
            <a:endParaRPr lang="tr-TR" b="1" dirty="0">
              <a:solidFill>
                <a:srgbClr val="FF0000"/>
              </a:solidFill>
              <a:effectLst>
                <a:outerShdw blurRad="38100" dist="38100" dir="2700000" algn="tl">
                  <a:srgbClr val="000000">
                    <a:alpha val="43137"/>
                  </a:srgbClr>
                </a:outerShdw>
              </a:effectLst>
            </a:endParaRPr>
          </a:p>
        </p:txBody>
      </p:sp>
      <p:sp>
        <p:nvSpPr>
          <p:cNvPr id="37" name="Metin kutusu 36"/>
          <p:cNvSpPr txBox="1"/>
          <p:nvPr/>
        </p:nvSpPr>
        <p:spPr>
          <a:xfrm>
            <a:off x="4170253" y="575392"/>
            <a:ext cx="243981" cy="369332"/>
          </a:xfrm>
          <a:prstGeom prst="rect">
            <a:avLst/>
          </a:prstGeom>
          <a:noFill/>
        </p:spPr>
        <p:txBody>
          <a:bodyPr wrap="square" rtlCol="0">
            <a:spAutoFit/>
          </a:bodyPr>
          <a:lstStyle/>
          <a:p>
            <a:r>
              <a:rPr lang="tr-TR" b="1" dirty="0" smtClean="0">
                <a:solidFill>
                  <a:srgbClr val="FF0000"/>
                </a:solidFill>
                <a:effectLst>
                  <a:outerShdw blurRad="38100" dist="38100" dir="2700000" algn="tl">
                    <a:srgbClr val="000000">
                      <a:alpha val="43137"/>
                    </a:srgbClr>
                  </a:outerShdw>
                </a:effectLst>
              </a:rPr>
              <a:t>D</a:t>
            </a:r>
            <a:endParaRPr lang="tr-TR" b="1" dirty="0">
              <a:solidFill>
                <a:srgbClr val="FF0000"/>
              </a:solidFill>
              <a:effectLst>
                <a:outerShdw blurRad="38100" dist="38100" dir="2700000" algn="tl">
                  <a:srgbClr val="000000">
                    <a:alpha val="43137"/>
                  </a:srgbClr>
                </a:outerShdw>
              </a:effectLst>
            </a:endParaRPr>
          </a:p>
        </p:txBody>
      </p:sp>
      <p:sp>
        <p:nvSpPr>
          <p:cNvPr id="38" name="Metin kutusu 37"/>
          <p:cNvSpPr txBox="1"/>
          <p:nvPr/>
        </p:nvSpPr>
        <p:spPr>
          <a:xfrm rot="20883644">
            <a:off x="3464637" y="575392"/>
            <a:ext cx="648072" cy="369332"/>
          </a:xfrm>
          <a:prstGeom prst="rect">
            <a:avLst/>
          </a:prstGeom>
          <a:noFill/>
        </p:spPr>
        <p:txBody>
          <a:bodyPr wrap="square" rtlCol="0">
            <a:spAutoFit/>
          </a:bodyPr>
          <a:lstStyle/>
          <a:p>
            <a:r>
              <a:rPr lang="tr-TR" b="1" dirty="0" smtClean="0">
                <a:solidFill>
                  <a:srgbClr val="FFFF00"/>
                </a:solidFill>
                <a:effectLst>
                  <a:outerShdw blurRad="38100" dist="38100" dir="2700000" algn="tl">
                    <a:srgbClr val="000000">
                      <a:alpha val="43137"/>
                    </a:srgbClr>
                  </a:outerShdw>
                </a:effectLst>
              </a:rPr>
              <a:t>2 cm</a:t>
            </a:r>
            <a:endParaRPr lang="tr-TR" b="1" dirty="0">
              <a:solidFill>
                <a:srgbClr val="FFFF00"/>
              </a:solidFill>
              <a:effectLst>
                <a:outerShdw blurRad="38100" dist="38100" dir="2700000" algn="tl">
                  <a:srgbClr val="000000">
                    <a:alpha val="43137"/>
                  </a:srgbClr>
                </a:outerShdw>
              </a:effectLst>
            </a:endParaRPr>
          </a:p>
        </p:txBody>
      </p:sp>
      <p:sp>
        <p:nvSpPr>
          <p:cNvPr id="39" name="Metin kutusu 38"/>
          <p:cNvSpPr txBox="1"/>
          <p:nvPr/>
        </p:nvSpPr>
        <p:spPr>
          <a:xfrm rot="953374">
            <a:off x="1796678" y="260648"/>
            <a:ext cx="648072" cy="369332"/>
          </a:xfrm>
          <a:prstGeom prst="rect">
            <a:avLst/>
          </a:prstGeom>
          <a:noFill/>
        </p:spPr>
        <p:txBody>
          <a:bodyPr wrap="square" rtlCol="0">
            <a:spAutoFit/>
          </a:bodyPr>
          <a:lstStyle/>
          <a:p>
            <a:r>
              <a:rPr lang="tr-TR" b="1" dirty="0" smtClean="0">
                <a:solidFill>
                  <a:srgbClr val="FFFF00"/>
                </a:solidFill>
                <a:effectLst>
                  <a:outerShdw blurRad="38100" dist="38100" dir="2700000" algn="tl">
                    <a:srgbClr val="000000">
                      <a:alpha val="43137"/>
                    </a:srgbClr>
                  </a:outerShdw>
                </a:effectLst>
              </a:rPr>
              <a:t>9 cm</a:t>
            </a:r>
            <a:endParaRPr lang="tr-TR" b="1" dirty="0">
              <a:solidFill>
                <a:srgbClr val="FFFF00"/>
              </a:solidFill>
              <a:effectLst>
                <a:outerShdw blurRad="38100" dist="38100" dir="2700000" algn="tl">
                  <a:srgbClr val="000000">
                    <a:alpha val="43137"/>
                  </a:srgbClr>
                </a:outerShdw>
              </a:effectLst>
            </a:endParaRPr>
          </a:p>
        </p:txBody>
      </p:sp>
      <p:sp>
        <p:nvSpPr>
          <p:cNvPr id="40" name="Metin kutusu 39"/>
          <p:cNvSpPr txBox="1"/>
          <p:nvPr/>
        </p:nvSpPr>
        <p:spPr>
          <a:xfrm rot="20674689">
            <a:off x="1746275" y="1301424"/>
            <a:ext cx="648072" cy="369332"/>
          </a:xfrm>
          <a:prstGeom prst="rect">
            <a:avLst/>
          </a:prstGeom>
          <a:noFill/>
        </p:spPr>
        <p:txBody>
          <a:bodyPr wrap="square" rtlCol="0">
            <a:spAutoFit/>
          </a:bodyPr>
          <a:lstStyle/>
          <a:p>
            <a:r>
              <a:rPr lang="tr-TR" b="1" dirty="0" smtClean="0">
                <a:solidFill>
                  <a:srgbClr val="FFFF00"/>
                </a:solidFill>
                <a:effectLst>
                  <a:outerShdw blurRad="38100" dist="38100" dir="2700000" algn="tl">
                    <a:srgbClr val="000000">
                      <a:alpha val="43137"/>
                    </a:srgbClr>
                  </a:outerShdw>
                </a:effectLst>
              </a:rPr>
              <a:t>6 cm</a:t>
            </a:r>
            <a:endParaRPr lang="tr-TR" b="1" dirty="0">
              <a:solidFill>
                <a:srgbClr val="FFFF00"/>
              </a:solidFill>
              <a:effectLst>
                <a:outerShdw blurRad="38100" dist="38100" dir="2700000" algn="tl">
                  <a:srgbClr val="000000">
                    <a:alpha val="43137"/>
                  </a:srgbClr>
                </a:outerShdw>
              </a:effectLst>
            </a:endParaRPr>
          </a:p>
        </p:txBody>
      </p:sp>
      <p:sp>
        <p:nvSpPr>
          <p:cNvPr id="42" name="Metin kutusu 41"/>
          <p:cNvSpPr txBox="1"/>
          <p:nvPr/>
        </p:nvSpPr>
        <p:spPr>
          <a:xfrm rot="919003">
            <a:off x="3253830" y="1084094"/>
            <a:ext cx="648072" cy="369332"/>
          </a:xfrm>
          <a:prstGeom prst="rect">
            <a:avLst/>
          </a:prstGeom>
          <a:noFill/>
        </p:spPr>
        <p:txBody>
          <a:bodyPr wrap="square" rtlCol="0">
            <a:spAutoFit/>
          </a:bodyPr>
          <a:lstStyle/>
          <a:p>
            <a:r>
              <a:rPr lang="tr-TR" b="1" dirty="0" smtClean="0">
                <a:solidFill>
                  <a:srgbClr val="FFFF00"/>
                </a:solidFill>
                <a:effectLst>
                  <a:outerShdw blurRad="38100" dist="38100" dir="2700000" algn="tl">
                    <a:srgbClr val="000000">
                      <a:alpha val="43137"/>
                    </a:srgbClr>
                  </a:outerShdw>
                </a:effectLst>
              </a:rPr>
              <a:t>3 cm</a:t>
            </a:r>
            <a:endParaRPr lang="tr-TR" b="1" dirty="0">
              <a:solidFill>
                <a:srgbClr val="FFFF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5" name="Metin kutusu 24"/>
              <p:cNvSpPr txBox="1"/>
              <p:nvPr/>
            </p:nvSpPr>
            <p:spPr>
              <a:xfrm>
                <a:off x="6316792" y="502433"/>
                <a:ext cx="718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tr-TR" i="1" smtClean="0">
                              <a:solidFill>
                                <a:prstClr val="black"/>
                              </a:solidFill>
                              <a:latin typeface="Cambria Math"/>
                            </a:rPr>
                          </m:ctrlPr>
                        </m:dPr>
                        <m:e>
                          <m:r>
                            <a:rPr lang="tr-TR" b="1" i="1" smtClean="0">
                              <a:solidFill>
                                <a:prstClr val="black"/>
                              </a:solidFill>
                              <a:effectLst>
                                <a:outerShdw blurRad="38100" dist="38100" dir="2700000" algn="tl">
                                  <a:srgbClr val="000000">
                                    <a:alpha val="43137"/>
                                  </a:srgbClr>
                                </a:outerShdw>
                              </a:effectLst>
                              <a:latin typeface="Cambria Math"/>
                            </a:rPr>
                            <m:t>𝑨𝑩</m:t>
                          </m:r>
                        </m:e>
                      </m:d>
                    </m:oMath>
                  </m:oMathPara>
                </a14:m>
                <a:endParaRPr lang="tr-TR" dirty="0">
                  <a:solidFill>
                    <a:prstClr val="white"/>
                  </a:solidFill>
                </a:endParaRPr>
              </a:p>
            </p:txBody>
          </p:sp>
        </mc:Choice>
        <mc:Fallback xmlns="">
          <p:sp>
            <p:nvSpPr>
              <p:cNvPr id="25" name="Metin kutusu 24"/>
              <p:cNvSpPr txBox="1">
                <a:spLocks noRot="1" noChangeAspect="1" noMove="1" noResize="1" noEditPoints="1" noAdjustHandles="1" noChangeArrowheads="1" noChangeShapeType="1" noTextEdit="1"/>
              </p:cNvSpPr>
              <p:nvPr/>
            </p:nvSpPr>
            <p:spPr>
              <a:xfrm>
                <a:off x="6316792" y="502433"/>
                <a:ext cx="718145" cy="369332"/>
              </a:xfrm>
              <a:prstGeom prst="rect">
                <a:avLst/>
              </a:prstGeom>
              <a:blipFill rotWithShape="1">
                <a:blip r:embed="rId5"/>
                <a:stretch>
                  <a:fillRect t="-8197" r="-11017" b="-24590"/>
                </a:stretch>
              </a:blipFill>
            </p:spPr>
            <p:txBody>
              <a:bodyPr/>
              <a:lstStyle/>
              <a:p>
                <a:r>
                  <a:rPr lang="tr-TR">
                    <a:noFill/>
                  </a:rPr>
                  <a:t> </a:t>
                </a:r>
              </a:p>
            </p:txBody>
          </p:sp>
        </mc:Fallback>
      </mc:AlternateContent>
      <p:sp>
        <p:nvSpPr>
          <p:cNvPr id="26" name="Metin kutusu 25"/>
          <p:cNvSpPr txBox="1"/>
          <p:nvPr/>
        </p:nvSpPr>
        <p:spPr>
          <a:xfrm>
            <a:off x="7153908" y="512351"/>
            <a:ext cx="495880" cy="369332"/>
          </a:xfrm>
          <a:prstGeom prst="rect">
            <a:avLst/>
          </a:prstGeom>
          <a:noFill/>
        </p:spPr>
        <p:txBody>
          <a:bodyPr wrap="square" rtlCol="0">
            <a:spAutoFit/>
          </a:bodyPr>
          <a:lstStyle/>
          <a:p>
            <a:r>
              <a:rPr lang="tr-TR" b="1" dirty="0" smtClean="0">
                <a:solidFill>
                  <a:prstClr val="white"/>
                </a:solidFill>
                <a:effectLst>
                  <a:outerShdw blurRad="38100" dist="38100" dir="2700000" algn="tl">
                    <a:srgbClr val="000000">
                      <a:alpha val="43137"/>
                    </a:srgbClr>
                  </a:outerShdw>
                </a:effectLst>
              </a:rPr>
              <a:t>//</a:t>
            </a:r>
            <a:endParaRPr lang="tr-TR" b="1" dirty="0">
              <a:solidFill>
                <a:prstClr val="white"/>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3" name="Metin kutusu 42"/>
              <p:cNvSpPr txBox="1"/>
              <p:nvPr/>
            </p:nvSpPr>
            <p:spPr>
              <a:xfrm>
                <a:off x="7583628" y="473023"/>
                <a:ext cx="8672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tr-TR" i="1" smtClean="0">
                              <a:solidFill>
                                <a:prstClr val="black"/>
                              </a:solidFill>
                              <a:latin typeface="Cambria Math"/>
                            </a:rPr>
                          </m:ctrlPr>
                        </m:dPr>
                        <m:e>
                          <m:r>
                            <a:rPr lang="tr-TR" b="1" i="1" smtClean="0">
                              <a:solidFill>
                                <a:prstClr val="black"/>
                              </a:solidFill>
                              <a:effectLst>
                                <a:outerShdw blurRad="38100" dist="38100" dir="2700000" algn="tl">
                                  <a:srgbClr val="000000">
                                    <a:alpha val="43137"/>
                                  </a:srgbClr>
                                </a:outerShdw>
                              </a:effectLst>
                              <a:latin typeface="Cambria Math"/>
                            </a:rPr>
                            <m:t>𝑪𝑫𝑬</m:t>
                          </m:r>
                        </m:e>
                      </m:d>
                    </m:oMath>
                  </m:oMathPara>
                </a14:m>
                <a:endParaRPr lang="tr-TR" dirty="0">
                  <a:solidFill>
                    <a:prstClr val="white"/>
                  </a:solidFill>
                </a:endParaRPr>
              </a:p>
            </p:txBody>
          </p:sp>
        </mc:Choice>
        <mc:Fallback xmlns="">
          <p:sp>
            <p:nvSpPr>
              <p:cNvPr id="43" name="Metin kutusu 42"/>
              <p:cNvSpPr txBox="1">
                <a:spLocks noRot="1" noChangeAspect="1" noMove="1" noResize="1" noEditPoints="1" noAdjustHandles="1" noChangeArrowheads="1" noChangeShapeType="1" noTextEdit="1"/>
              </p:cNvSpPr>
              <p:nvPr/>
            </p:nvSpPr>
            <p:spPr>
              <a:xfrm>
                <a:off x="7583628" y="473023"/>
                <a:ext cx="867225" cy="369332"/>
              </a:xfrm>
              <a:prstGeom prst="rect">
                <a:avLst/>
              </a:prstGeom>
              <a:blipFill rotWithShape="1">
                <a:blip r:embed="rId6"/>
                <a:stretch>
                  <a:fillRect t="-8333" r="-9155" b="-26667"/>
                </a:stretch>
              </a:blipFill>
            </p:spPr>
            <p:txBody>
              <a:bodyPr/>
              <a:lstStyle/>
              <a:p>
                <a:r>
                  <a:rPr lang="tr-TR">
                    <a:noFill/>
                  </a:rPr>
                  <a:t> </a:t>
                </a:r>
              </a:p>
            </p:txBody>
          </p:sp>
        </mc:Fallback>
      </mc:AlternateContent>
      <p:sp>
        <p:nvSpPr>
          <p:cNvPr id="27" name="Metin kutusu 26"/>
          <p:cNvSpPr txBox="1"/>
          <p:nvPr/>
        </p:nvSpPr>
        <p:spPr>
          <a:xfrm>
            <a:off x="6156176" y="1084094"/>
            <a:ext cx="1716209" cy="369332"/>
          </a:xfrm>
          <a:prstGeom prst="rect">
            <a:avLst/>
          </a:prstGeom>
          <a:noFill/>
        </p:spPr>
        <p:txBody>
          <a:bodyPr wrap="square" rtlCol="0">
            <a:spAutoFit/>
          </a:bodyPr>
          <a:lstStyle/>
          <a:p>
            <a:r>
              <a:rPr lang="tr-TR" dirty="0" smtClean="0">
                <a:solidFill>
                  <a:prstClr val="white"/>
                </a:solidFill>
              </a:rPr>
              <a:t>I AC I= 9 cm</a:t>
            </a:r>
            <a:endParaRPr lang="tr-TR" dirty="0">
              <a:solidFill>
                <a:prstClr val="white"/>
              </a:solidFill>
            </a:endParaRPr>
          </a:p>
        </p:txBody>
      </p:sp>
      <p:sp>
        <p:nvSpPr>
          <p:cNvPr id="45" name="Metin kutusu 44"/>
          <p:cNvSpPr txBox="1"/>
          <p:nvPr/>
        </p:nvSpPr>
        <p:spPr>
          <a:xfrm>
            <a:off x="6156176" y="1532463"/>
            <a:ext cx="1716209" cy="369332"/>
          </a:xfrm>
          <a:prstGeom prst="rect">
            <a:avLst/>
          </a:prstGeom>
          <a:noFill/>
        </p:spPr>
        <p:txBody>
          <a:bodyPr wrap="square" rtlCol="0">
            <a:spAutoFit/>
          </a:bodyPr>
          <a:lstStyle/>
          <a:p>
            <a:r>
              <a:rPr lang="tr-TR" dirty="0" smtClean="0">
                <a:solidFill>
                  <a:prstClr val="white"/>
                </a:solidFill>
              </a:rPr>
              <a:t>I </a:t>
            </a:r>
            <a:r>
              <a:rPr lang="tr-TR" dirty="0">
                <a:solidFill>
                  <a:prstClr val="white"/>
                </a:solidFill>
              </a:rPr>
              <a:t>B</a:t>
            </a:r>
            <a:r>
              <a:rPr lang="tr-TR" dirty="0" smtClean="0">
                <a:solidFill>
                  <a:prstClr val="white"/>
                </a:solidFill>
              </a:rPr>
              <a:t>C I= 6 cm</a:t>
            </a:r>
            <a:endParaRPr lang="tr-TR" dirty="0">
              <a:solidFill>
                <a:prstClr val="white"/>
              </a:solidFill>
            </a:endParaRPr>
          </a:p>
        </p:txBody>
      </p:sp>
      <p:sp>
        <p:nvSpPr>
          <p:cNvPr id="46" name="Metin kutusu 45"/>
          <p:cNvSpPr txBox="1"/>
          <p:nvPr/>
        </p:nvSpPr>
        <p:spPr>
          <a:xfrm>
            <a:off x="7740351" y="1116758"/>
            <a:ext cx="1320667" cy="369332"/>
          </a:xfrm>
          <a:prstGeom prst="rect">
            <a:avLst/>
          </a:prstGeom>
          <a:noFill/>
        </p:spPr>
        <p:txBody>
          <a:bodyPr wrap="square" rtlCol="0">
            <a:spAutoFit/>
          </a:bodyPr>
          <a:lstStyle/>
          <a:p>
            <a:r>
              <a:rPr lang="tr-TR" dirty="0" smtClean="0">
                <a:solidFill>
                  <a:prstClr val="white"/>
                </a:solidFill>
              </a:rPr>
              <a:t>I CD I= 2 cm</a:t>
            </a:r>
            <a:endParaRPr lang="tr-TR" dirty="0">
              <a:solidFill>
                <a:prstClr val="white"/>
              </a:solidFill>
            </a:endParaRPr>
          </a:p>
        </p:txBody>
      </p:sp>
      <p:sp>
        <p:nvSpPr>
          <p:cNvPr id="47" name="Metin kutusu 46"/>
          <p:cNvSpPr txBox="1"/>
          <p:nvPr/>
        </p:nvSpPr>
        <p:spPr>
          <a:xfrm>
            <a:off x="7740351" y="1565610"/>
            <a:ext cx="1473067" cy="369332"/>
          </a:xfrm>
          <a:prstGeom prst="rect">
            <a:avLst/>
          </a:prstGeom>
          <a:noFill/>
        </p:spPr>
        <p:txBody>
          <a:bodyPr wrap="square" rtlCol="0">
            <a:spAutoFit/>
          </a:bodyPr>
          <a:lstStyle/>
          <a:p>
            <a:r>
              <a:rPr lang="tr-TR" dirty="0" smtClean="0">
                <a:solidFill>
                  <a:prstClr val="white"/>
                </a:solidFill>
              </a:rPr>
              <a:t>I CE I= 3 cm</a:t>
            </a:r>
            <a:endParaRPr lang="tr-TR" dirty="0">
              <a:solidFill>
                <a:prstClr val="white"/>
              </a:solidFill>
            </a:endParaRPr>
          </a:p>
        </p:txBody>
      </p:sp>
    </p:spTree>
    <p:extLst>
      <p:ext uri="{BB962C8B-B14F-4D97-AF65-F5344CB8AC3E}">
        <p14:creationId xmlns:p14="http://schemas.microsoft.com/office/powerpoint/2010/main" val="350774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7" y="332656"/>
            <a:ext cx="8229600" cy="2160240"/>
          </a:xfrm>
          <a:effectLst>
            <a:glow rad="228600">
              <a:schemeClr val="accent2">
                <a:satMod val="175000"/>
                <a:alpha val="40000"/>
              </a:schemeClr>
            </a:glow>
            <a:innerShdw blurRad="63500" dist="50800" dir="8100000">
              <a:prstClr val="black">
                <a:alpha val="50000"/>
              </a:prstClr>
            </a:innerShdw>
          </a:effectLst>
        </p:spPr>
        <p:txBody>
          <a:bodyPr anchor="ctr">
            <a:normAutofit fontScale="77500" lnSpcReduction="20000"/>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3)</a:t>
            </a:r>
          </a:p>
          <a:p>
            <a:pPr marL="0" indent="0">
              <a:lnSpc>
                <a:spcPct val="115000"/>
              </a:lnSpc>
              <a:spcAft>
                <a:spcPts val="1000"/>
              </a:spcAft>
              <a:buNone/>
            </a:pPr>
            <a:r>
              <a:rPr lang="tr-TR" dirty="0">
                <a:ea typeface="Calibri"/>
                <a:cs typeface="Times New Roman"/>
              </a:rPr>
              <a:t>       “(Resulüm) Sana bu mübarek kitabı, ayetlerini düşünsünler ve aklı olanlar öğüt alsınlar diye indirdik.”</a:t>
            </a:r>
          </a:p>
          <a:p>
            <a:pPr marL="0" indent="0">
              <a:lnSpc>
                <a:spcPct val="115000"/>
              </a:lnSpc>
              <a:spcAft>
                <a:spcPts val="1000"/>
              </a:spcAft>
              <a:buNone/>
            </a:pPr>
            <a:r>
              <a:rPr lang="tr-TR" dirty="0">
                <a:ea typeface="Calibri"/>
                <a:cs typeface="Times New Roman"/>
              </a:rPr>
              <a:t>Yukarıdaki ayete göre Kuran’ın indirilişinin sebebi nedir?</a:t>
            </a:r>
          </a:p>
          <a:p>
            <a:pPr marL="0" indent="0">
              <a:buNone/>
            </a:pP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2" name="Yatay Kaydırma 1"/>
          <p:cNvSpPr/>
          <p:nvPr/>
        </p:nvSpPr>
        <p:spPr>
          <a:xfrm>
            <a:off x="917274" y="2345401"/>
            <a:ext cx="5364137" cy="585548"/>
          </a:xfrm>
          <a:prstGeom prst="horizontalScroll">
            <a:avLst/>
          </a:prstGeom>
          <a:solidFill>
            <a:schemeClr val="accent2">
              <a:lumMod val="60000"/>
              <a:lumOff val="40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rgbClr val="FFFF00"/>
                </a:solidFill>
                <a:effectLst>
                  <a:outerShdw blurRad="38100" dist="38100" dir="2700000" algn="tl">
                    <a:srgbClr val="000000">
                      <a:alpha val="43137"/>
                    </a:srgbClr>
                  </a:outerShdw>
                </a:effectLst>
              </a:rPr>
              <a:t>a) Kuran’ın sadece ibadetlerde okunması</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53" y="3014076"/>
            <a:ext cx="5389563" cy="6096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53" y="3643745"/>
            <a:ext cx="5389563" cy="6096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53" y="4232563"/>
            <a:ext cx="5389563" cy="6096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016982" y="3106501"/>
            <a:ext cx="4137286" cy="923330"/>
          </a:xfrm>
          <a:prstGeom prst="rect">
            <a:avLst/>
          </a:prstGeom>
        </p:spPr>
        <p:txBody>
          <a:bodyPr wrap="none">
            <a:spAutoFit/>
          </a:bodyPr>
          <a:lstStyle/>
          <a:p>
            <a:r>
              <a:rPr lang="tr-TR" b="1" dirty="0">
                <a:solidFill>
                  <a:srgbClr val="FFFF00"/>
                </a:solidFill>
                <a:effectLst>
                  <a:outerShdw blurRad="38100" dist="38100" dir="2700000" algn="tl">
                    <a:srgbClr val="000000">
                      <a:alpha val="43137"/>
                    </a:srgbClr>
                  </a:outerShdw>
                </a:effectLst>
              </a:rPr>
              <a:t>b) İnsanların istediği her şeyi </a:t>
            </a:r>
            <a:r>
              <a:rPr lang="tr-TR" b="1" dirty="0" smtClean="0">
                <a:solidFill>
                  <a:srgbClr val="FFFF00"/>
                </a:solidFill>
                <a:effectLst>
                  <a:outerShdw blurRad="38100" dist="38100" dir="2700000" algn="tl">
                    <a:srgbClr val="000000">
                      <a:alpha val="43137"/>
                    </a:srgbClr>
                  </a:outerShdw>
                </a:effectLst>
              </a:rPr>
              <a:t>yapabilmesi</a:t>
            </a:r>
          </a:p>
          <a:p>
            <a:endParaRPr lang="tr-TR" dirty="0" smtClean="0"/>
          </a:p>
          <a:p>
            <a:endParaRPr lang="tr-TR" dirty="0"/>
          </a:p>
        </p:txBody>
      </p:sp>
      <p:sp>
        <p:nvSpPr>
          <p:cNvPr id="7" name="Dikdörtgen 6"/>
          <p:cNvSpPr/>
          <p:nvPr/>
        </p:nvSpPr>
        <p:spPr>
          <a:xfrm>
            <a:off x="1042993" y="3763879"/>
            <a:ext cx="4243469" cy="369332"/>
          </a:xfrm>
          <a:prstGeom prst="rect">
            <a:avLst/>
          </a:prstGeom>
        </p:spPr>
        <p:txBody>
          <a:bodyPr wrap="none">
            <a:spAutoFit/>
          </a:bodyPr>
          <a:lstStyle/>
          <a:p>
            <a:r>
              <a:rPr lang="tr-TR" b="1" dirty="0">
                <a:solidFill>
                  <a:srgbClr val="FFFF00"/>
                </a:solidFill>
                <a:effectLst>
                  <a:outerShdw blurRad="38100" dist="38100" dir="2700000" algn="tl">
                    <a:srgbClr val="000000">
                      <a:alpha val="43137"/>
                    </a:srgbClr>
                  </a:outerShdw>
                </a:effectLst>
              </a:rPr>
              <a:t>c) Aklı olan kişilerin düşünüp öğüt almaları</a:t>
            </a:r>
          </a:p>
        </p:txBody>
      </p:sp>
      <p:sp>
        <p:nvSpPr>
          <p:cNvPr id="8" name="Dikdörtgen 7"/>
          <p:cNvSpPr/>
          <p:nvPr/>
        </p:nvSpPr>
        <p:spPr>
          <a:xfrm>
            <a:off x="1031304" y="4352697"/>
            <a:ext cx="4392934" cy="369332"/>
          </a:xfrm>
          <a:prstGeom prst="rect">
            <a:avLst/>
          </a:prstGeom>
        </p:spPr>
        <p:txBody>
          <a:bodyPr wrap="none">
            <a:spAutoFit/>
          </a:bodyPr>
          <a:lstStyle/>
          <a:p>
            <a:r>
              <a:rPr lang="tr-TR" b="1" dirty="0">
                <a:solidFill>
                  <a:srgbClr val="FFFF00"/>
                </a:solidFill>
                <a:effectLst>
                  <a:outerShdw blurRad="38100" dist="38100" dir="2700000" algn="tl">
                    <a:srgbClr val="000000">
                      <a:alpha val="43137"/>
                    </a:srgbClr>
                  </a:outerShdw>
                </a:effectLst>
              </a:rPr>
              <a:t>d) Herkesin kendi arzusuna göre davranması</a:t>
            </a:r>
          </a:p>
        </p:txBody>
      </p:sp>
      <p:sp>
        <p:nvSpPr>
          <p:cNvPr id="15" name="Isosceles Triangle 11"/>
          <p:cNvSpPr/>
          <p:nvPr/>
        </p:nvSpPr>
        <p:spPr>
          <a:xfrm>
            <a:off x="6756261" y="3879949"/>
            <a:ext cx="2232248" cy="1548172"/>
          </a:xfrm>
          <a:prstGeom prst="triangle">
            <a:avLst>
              <a:gd name="adj" fmla="val 50000"/>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6" name="Isosceles Triangle 10"/>
          <p:cNvSpPr/>
          <p:nvPr/>
        </p:nvSpPr>
        <p:spPr>
          <a:xfrm flipV="1">
            <a:off x="6756261" y="2295773"/>
            <a:ext cx="2232248" cy="1548172"/>
          </a:xfrm>
          <a:prstGeom prst="triangle">
            <a:avLst>
              <a:gd name="adj" fmla="val 50000"/>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7" name="Pentagon 7"/>
          <p:cNvSpPr/>
          <p:nvPr/>
        </p:nvSpPr>
        <p:spPr>
          <a:xfrm rot="16200000">
            <a:off x="7080297" y="4618031"/>
            <a:ext cx="1584176" cy="108012"/>
          </a:xfrm>
          <a:prstGeom prst="homePlate">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8" name="Flowchart: Collate 3"/>
          <p:cNvSpPr/>
          <p:nvPr/>
        </p:nvSpPr>
        <p:spPr>
          <a:xfrm>
            <a:off x="6702255" y="2259769"/>
            <a:ext cx="2340260" cy="3204356"/>
          </a:xfrm>
          <a:prstGeom prst="flowChartCollate">
            <a:avLst/>
          </a:prstGeom>
          <a:noFill/>
          <a:ln w="571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Arial"/>
            </a:endParaRPr>
          </a:p>
        </p:txBody>
      </p:sp>
      <p:sp>
        <p:nvSpPr>
          <p:cNvPr id="19" name="TextBox 12"/>
          <p:cNvSpPr txBox="1"/>
          <p:nvPr/>
        </p:nvSpPr>
        <p:spPr>
          <a:xfrm>
            <a:off x="7392927" y="2475793"/>
            <a:ext cx="958917"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1 </a:t>
            </a:r>
            <a:r>
              <a:rPr kumimoji="0" lang="tr-TR" sz="1800" b="0" i="0" u="none" strike="noStrike" kern="0" cap="none" spc="0" normalizeH="0" baseline="0" noProof="0" dirty="0" smtClean="0">
                <a:ln>
                  <a:noFill/>
                </a:ln>
                <a:solidFill>
                  <a:sysClr val="windowText" lastClr="000000"/>
                </a:solidFill>
                <a:effectLst/>
                <a:uLnTx/>
                <a:uFillTx/>
              </a:rPr>
              <a:t>dakika</a:t>
            </a:r>
            <a:endParaRPr kumimoji="0" lang="en-GB" sz="1800" b="0" i="0" u="none" strike="noStrike" kern="0" cap="none" spc="0" normalizeH="0" baseline="0" noProof="0" dirty="0">
              <a:ln>
                <a:noFill/>
              </a:ln>
              <a:solidFill>
                <a:sysClr val="windowText" lastClr="000000"/>
              </a:solidFill>
              <a:effectLst/>
              <a:uLnTx/>
              <a:uFillTx/>
            </a:endParaRPr>
          </a:p>
        </p:txBody>
      </p:sp>
      <p:sp>
        <p:nvSpPr>
          <p:cNvPr id="20" name="Text Box 5"/>
          <p:cNvSpPr txBox="1">
            <a:spLocks noChangeArrowheads="1"/>
          </p:cNvSpPr>
          <p:nvPr/>
        </p:nvSpPr>
        <p:spPr bwMode="auto">
          <a:xfrm>
            <a:off x="7237385" y="4636033"/>
            <a:ext cx="1247068" cy="830997"/>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sysClr val="windowText" lastClr="000000"/>
                </a:solidFill>
                <a:effectLst/>
                <a:uLnTx/>
                <a:uFillTx/>
              </a:rPr>
              <a:t>Süre</a:t>
            </a:r>
            <a:r>
              <a:rPr kumimoji="0" lang="tr-TR" sz="4800" b="0" i="0" u="none" strike="noStrike" kern="0" cap="none" spc="0" normalizeH="0" baseline="0" noProof="0" dirty="0" smtClean="0">
                <a:ln>
                  <a:noFill/>
                </a:ln>
                <a:solidFill>
                  <a:sysClr val="windowText" lastClr="000000"/>
                </a:solidFill>
                <a:effectLst/>
                <a:uLnTx/>
                <a:uFillTx/>
              </a:rPr>
              <a:t> </a:t>
            </a:r>
            <a:r>
              <a:rPr kumimoji="0" lang="tr-TR" sz="1600" b="0" i="0" u="none" strike="noStrike" kern="0" cap="none" spc="0" normalizeH="0" baseline="0" noProof="0" dirty="0" smtClean="0">
                <a:ln>
                  <a:noFill/>
                </a:ln>
                <a:solidFill>
                  <a:sysClr val="windowText" lastClr="000000"/>
                </a:solidFill>
                <a:effectLst/>
                <a:uLnTx/>
                <a:uFillTx/>
              </a:rPr>
              <a:t>Bitti</a:t>
            </a:r>
            <a:endParaRPr kumimoji="0" lang="en-GB"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470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6"/>
                                        </p:tgtEl>
                                      </p:cBhvr>
                                    </p:animEffect>
                                    <p:set>
                                      <p:cBhvr>
                                        <p:cTn id="7" dur="1" fill="hold">
                                          <p:stCondLst>
                                            <p:cond delay="59999"/>
                                          </p:stCondLst>
                                        </p:cTn>
                                        <p:tgtEl>
                                          <p:spTgt spid="16"/>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600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7" y="332656"/>
            <a:ext cx="8229600" cy="2160240"/>
          </a:xfrm>
          <a:effectLst>
            <a:glow rad="228600">
              <a:schemeClr val="accent2">
                <a:satMod val="175000"/>
                <a:alpha val="40000"/>
              </a:schemeClr>
            </a:glow>
            <a:innerShdw blurRad="63500" dist="50800" dir="8100000">
              <a:prstClr val="black">
                <a:alpha val="50000"/>
              </a:prstClr>
            </a:innerShdw>
          </a:effectLst>
        </p:spPr>
        <p:txBody>
          <a:bodyPr anchor="ctr">
            <a:normAutofit fontScale="62500" lnSpcReduction="20000"/>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9)</a:t>
            </a:r>
          </a:p>
          <a:p>
            <a:pPr marL="0" indent="0">
              <a:lnSpc>
                <a:spcPct val="115000"/>
              </a:lnSpc>
              <a:spcAft>
                <a:spcPts val="1000"/>
              </a:spcAft>
              <a:buNone/>
            </a:pPr>
            <a:r>
              <a:rPr lang="tr-TR" dirty="0">
                <a:ea typeface="Calibri"/>
                <a:cs typeface="Times New Roman"/>
              </a:rPr>
              <a:t>       “Ant olsun, size kendi içinizden öyle bir peygamber gelmiştir ki, sizin sıkıntıya uğramanız O’na çok ağır gelir.  O size düşkündür”(</a:t>
            </a:r>
            <a:r>
              <a:rPr lang="tr-TR" dirty="0" err="1">
                <a:ea typeface="Calibri"/>
                <a:cs typeface="Times New Roman"/>
              </a:rPr>
              <a:t>Tevbe</a:t>
            </a:r>
            <a:r>
              <a:rPr lang="tr-TR" dirty="0">
                <a:ea typeface="Calibri"/>
                <a:cs typeface="Times New Roman"/>
              </a:rPr>
              <a:t> suresi.128)</a:t>
            </a:r>
          </a:p>
          <a:p>
            <a:pPr marL="0" indent="0">
              <a:lnSpc>
                <a:spcPct val="115000"/>
              </a:lnSpc>
              <a:spcAft>
                <a:spcPts val="1000"/>
              </a:spcAft>
              <a:buNone/>
            </a:pPr>
            <a:r>
              <a:rPr lang="tr-TR" b="1" dirty="0">
                <a:ea typeface="Calibri"/>
                <a:cs typeface="Times New Roman"/>
              </a:rPr>
              <a:t>Yukarıdaki ayette Hz. Muhammed (sav)’in hangi yönü vurgulanmaktadır?</a:t>
            </a:r>
          </a:p>
          <a:p>
            <a:pPr marL="0" indent="0">
              <a:buNone/>
            </a:pP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2" name="Yatay Kaydırma 1"/>
          <p:cNvSpPr/>
          <p:nvPr/>
        </p:nvSpPr>
        <p:spPr>
          <a:xfrm>
            <a:off x="904560" y="2345401"/>
            <a:ext cx="5364137" cy="5855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rgbClr val="FFFF00"/>
                </a:solidFill>
                <a:effectLst>
                  <a:outerShdw blurRad="38100" dist="38100" dir="2700000" algn="tl">
                    <a:srgbClr val="000000">
                      <a:alpha val="43137"/>
                    </a:srgbClr>
                  </a:outerShdw>
                </a:effectLst>
              </a:rPr>
              <a:t>a- </a:t>
            </a:r>
            <a:r>
              <a:rPr lang="es-ES" b="1" dirty="0" err="1">
                <a:solidFill>
                  <a:srgbClr val="FFFF00"/>
                </a:solidFill>
                <a:effectLst>
                  <a:outerShdw blurRad="38100" dist="38100" dir="2700000" algn="tl">
                    <a:srgbClr val="000000">
                      <a:alpha val="43137"/>
                    </a:srgbClr>
                  </a:outerShdw>
                </a:effectLst>
              </a:rPr>
              <a:t>İnsanlara</a:t>
            </a:r>
            <a:r>
              <a:rPr lang="es-ES" b="1" dirty="0">
                <a:solidFill>
                  <a:srgbClr val="FFFF00"/>
                </a:solidFill>
                <a:effectLst>
                  <a:outerShdw blurRad="38100" dist="38100" dir="2700000" algn="tl">
                    <a:srgbClr val="000000">
                      <a:alpha val="43137"/>
                    </a:srgbClr>
                  </a:outerShdw>
                </a:effectLst>
              </a:rPr>
              <a:t> </a:t>
            </a:r>
            <a:r>
              <a:rPr lang="tr-TR"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olan</a:t>
            </a:r>
            <a:r>
              <a:rPr lang="es-ES" b="1" dirty="0" smtClean="0">
                <a:solidFill>
                  <a:srgbClr val="FFFF00"/>
                </a:solidFill>
                <a:effectLst>
                  <a:outerShdw blurRad="38100" dist="38100" dir="2700000" algn="tl">
                    <a:srgbClr val="000000">
                      <a:alpha val="43137"/>
                    </a:srgbClr>
                  </a:outerShdw>
                </a:effectLst>
              </a:rPr>
              <a:t> </a:t>
            </a:r>
            <a:r>
              <a:rPr lang="es-ES" b="1" dirty="0" err="1">
                <a:solidFill>
                  <a:srgbClr val="FFFF00"/>
                </a:solidFill>
                <a:effectLst>
                  <a:outerShdw blurRad="38100" dist="38100" dir="2700000" algn="tl">
                    <a:srgbClr val="000000">
                      <a:alpha val="43137"/>
                    </a:srgbClr>
                  </a:outerShdw>
                </a:effectLst>
              </a:rPr>
              <a:t>sevgisi</a:t>
            </a:r>
            <a:r>
              <a:rPr lang="es-ES" b="1" dirty="0">
                <a:solidFill>
                  <a:srgbClr val="FFFF00"/>
                </a:solidFill>
                <a:effectLst>
                  <a:outerShdw blurRad="38100" dist="38100" dir="2700000" algn="tl">
                    <a:srgbClr val="000000">
                      <a:alpha val="43137"/>
                    </a:srgbClr>
                  </a:outerShdw>
                </a:effectLst>
              </a:rPr>
              <a:t> ve </a:t>
            </a:r>
            <a:r>
              <a:rPr lang="es-ES" b="1" dirty="0" err="1">
                <a:solidFill>
                  <a:srgbClr val="FFFF00"/>
                </a:solidFill>
                <a:effectLst>
                  <a:outerShdw blurRad="38100" dist="38100" dir="2700000" algn="tl">
                    <a:srgbClr val="000000">
                      <a:alpha val="43137"/>
                    </a:srgbClr>
                  </a:outerShdw>
                </a:effectLst>
              </a:rPr>
              <a:t>merhameti</a:t>
            </a:r>
            <a:r>
              <a:rPr lang="es-ES" b="1" dirty="0">
                <a:solidFill>
                  <a:srgbClr val="FFFF00"/>
                </a:solidFill>
                <a:effectLst>
                  <a:outerShdw blurRad="38100" dist="38100" dir="2700000" algn="tl">
                    <a:srgbClr val="000000">
                      <a:alpha val="43137"/>
                    </a:srgbClr>
                  </a:outerShdw>
                </a:effectLst>
              </a:rPr>
              <a:t> </a:t>
            </a:r>
            <a:endParaRPr lang="tr-TR" b="1" dirty="0">
              <a:solidFill>
                <a:srgbClr val="FFFF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48" y="2986367"/>
            <a:ext cx="5389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53" y="3643745"/>
            <a:ext cx="5389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53" y="4232563"/>
            <a:ext cx="5389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016982" y="3106501"/>
            <a:ext cx="3118674" cy="646331"/>
          </a:xfrm>
          <a:prstGeom prst="rect">
            <a:avLst/>
          </a:prstGeom>
        </p:spPr>
        <p:txBody>
          <a:bodyPr wrap="none">
            <a:spAutoFit/>
          </a:bodyPr>
          <a:lstStyle/>
          <a:p>
            <a:r>
              <a:rPr lang="tr-TR" b="1" dirty="0">
                <a:solidFill>
                  <a:srgbClr val="FFFF00"/>
                </a:solidFill>
                <a:effectLst>
                  <a:outerShdw blurRad="38100" dist="38100" dir="2700000" algn="tl">
                    <a:srgbClr val="000000">
                      <a:alpha val="43137"/>
                    </a:srgbClr>
                  </a:outerShdw>
                </a:effectLst>
              </a:rPr>
              <a:t>b- İnsanlara karşı sabırlı olması</a:t>
            </a:r>
            <a:endParaRPr lang="tr-TR" dirty="0" smtClean="0"/>
          </a:p>
          <a:p>
            <a:endParaRPr lang="tr-TR" dirty="0"/>
          </a:p>
        </p:txBody>
      </p:sp>
      <p:sp>
        <p:nvSpPr>
          <p:cNvPr id="7" name="Dikdörtgen 6"/>
          <p:cNvSpPr/>
          <p:nvPr/>
        </p:nvSpPr>
        <p:spPr>
          <a:xfrm>
            <a:off x="1042993" y="3763879"/>
            <a:ext cx="4243469" cy="369332"/>
          </a:xfrm>
          <a:prstGeom prst="rect">
            <a:avLst/>
          </a:prstGeom>
        </p:spPr>
        <p:txBody>
          <a:bodyPr wrap="none">
            <a:spAutoFit/>
          </a:bodyPr>
          <a:lstStyle/>
          <a:p>
            <a:r>
              <a:rPr lang="tr-TR" b="1" dirty="0">
                <a:solidFill>
                  <a:srgbClr val="FFFF00"/>
                </a:solidFill>
                <a:effectLst>
                  <a:outerShdw blurRad="38100" dist="38100" dir="2700000" algn="tl">
                    <a:srgbClr val="000000">
                      <a:alpha val="43137"/>
                    </a:srgbClr>
                  </a:outerShdw>
                </a:effectLst>
              </a:rPr>
              <a:t>c- İnsanlar arasında eşit muamele etmesi </a:t>
            </a:r>
          </a:p>
        </p:txBody>
      </p:sp>
      <p:sp>
        <p:nvSpPr>
          <p:cNvPr id="8" name="Dikdörtgen 7"/>
          <p:cNvSpPr/>
          <p:nvPr/>
        </p:nvSpPr>
        <p:spPr>
          <a:xfrm>
            <a:off x="1031304" y="4352697"/>
            <a:ext cx="3034164" cy="369332"/>
          </a:xfrm>
          <a:prstGeom prst="rect">
            <a:avLst/>
          </a:prstGeom>
        </p:spPr>
        <p:txBody>
          <a:bodyPr wrap="none">
            <a:spAutoFit/>
          </a:bodyPr>
          <a:lstStyle/>
          <a:p>
            <a:r>
              <a:rPr lang="da-DK" b="1" dirty="0">
                <a:solidFill>
                  <a:srgbClr val="FFFF00"/>
                </a:solidFill>
                <a:effectLst>
                  <a:outerShdw blurRad="38100" dist="38100" dir="2700000" algn="tl">
                    <a:srgbClr val="000000">
                      <a:alpha val="43137"/>
                    </a:srgbClr>
                  </a:outerShdw>
                </a:effectLst>
              </a:rPr>
              <a:t>d- Her zaman hakkı gözetmesi</a:t>
            </a:r>
            <a:endParaRPr lang="tr-TR" b="1" dirty="0">
              <a:solidFill>
                <a:srgbClr val="FFFF00"/>
              </a:solidFill>
              <a:effectLst>
                <a:outerShdw blurRad="38100" dist="38100" dir="2700000" algn="tl">
                  <a:srgbClr val="000000">
                    <a:alpha val="43137"/>
                  </a:srgbClr>
                </a:outerShdw>
              </a:effectLst>
            </a:endParaRPr>
          </a:p>
        </p:txBody>
      </p:sp>
      <p:sp>
        <p:nvSpPr>
          <p:cNvPr id="16" name="Isosceles Triangle 11"/>
          <p:cNvSpPr/>
          <p:nvPr/>
        </p:nvSpPr>
        <p:spPr>
          <a:xfrm>
            <a:off x="6756261" y="3951058"/>
            <a:ext cx="2232248" cy="1548172"/>
          </a:xfrm>
          <a:prstGeom prst="triangle">
            <a:avLst>
              <a:gd name="adj" fmla="val 50000"/>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7" name="Isosceles Triangle 10"/>
          <p:cNvSpPr/>
          <p:nvPr/>
        </p:nvSpPr>
        <p:spPr>
          <a:xfrm flipV="1">
            <a:off x="6756261" y="2366882"/>
            <a:ext cx="2232248" cy="1548172"/>
          </a:xfrm>
          <a:prstGeom prst="triangle">
            <a:avLst>
              <a:gd name="adj" fmla="val 50000"/>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8" name="Pentagon 7"/>
          <p:cNvSpPr/>
          <p:nvPr/>
        </p:nvSpPr>
        <p:spPr>
          <a:xfrm rot="16200000">
            <a:off x="7080297" y="4689140"/>
            <a:ext cx="1584176" cy="108012"/>
          </a:xfrm>
          <a:prstGeom prst="homePlate">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9" name="Flowchart: Collate 3"/>
          <p:cNvSpPr/>
          <p:nvPr/>
        </p:nvSpPr>
        <p:spPr>
          <a:xfrm>
            <a:off x="6702255" y="2330878"/>
            <a:ext cx="2340260" cy="3204356"/>
          </a:xfrm>
          <a:prstGeom prst="flowChartCollate">
            <a:avLst/>
          </a:prstGeom>
          <a:noFill/>
          <a:ln w="571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Arial"/>
            </a:endParaRPr>
          </a:p>
        </p:txBody>
      </p:sp>
      <p:sp>
        <p:nvSpPr>
          <p:cNvPr id="20" name="TextBox 12"/>
          <p:cNvSpPr txBox="1"/>
          <p:nvPr/>
        </p:nvSpPr>
        <p:spPr>
          <a:xfrm>
            <a:off x="7392927" y="2546902"/>
            <a:ext cx="958917"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1 </a:t>
            </a:r>
            <a:r>
              <a:rPr kumimoji="0" lang="tr-TR" sz="1800" b="0" i="0" u="none" strike="noStrike" kern="0" cap="none" spc="0" normalizeH="0" baseline="0" noProof="0" dirty="0" smtClean="0">
                <a:ln>
                  <a:noFill/>
                </a:ln>
                <a:solidFill>
                  <a:sysClr val="windowText" lastClr="000000"/>
                </a:solidFill>
                <a:effectLst/>
                <a:uLnTx/>
                <a:uFillTx/>
              </a:rPr>
              <a:t>dakika</a:t>
            </a:r>
            <a:endParaRPr kumimoji="0" lang="en-GB" sz="1800" b="0" i="0" u="none" strike="noStrike" kern="0" cap="none" spc="0" normalizeH="0" baseline="0" noProof="0" dirty="0">
              <a:ln>
                <a:noFill/>
              </a:ln>
              <a:solidFill>
                <a:sysClr val="windowText" lastClr="000000"/>
              </a:solidFill>
              <a:effectLst/>
              <a:uLnTx/>
              <a:uFillTx/>
            </a:endParaRPr>
          </a:p>
        </p:txBody>
      </p:sp>
      <p:sp>
        <p:nvSpPr>
          <p:cNvPr id="21" name="Text Box 5"/>
          <p:cNvSpPr txBox="1">
            <a:spLocks noChangeArrowheads="1"/>
          </p:cNvSpPr>
          <p:nvPr/>
        </p:nvSpPr>
        <p:spPr bwMode="auto">
          <a:xfrm>
            <a:off x="7443701" y="4899184"/>
            <a:ext cx="950901" cy="33855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sysClr val="windowText" lastClr="000000"/>
                </a:solidFill>
                <a:effectLst/>
                <a:uLnTx/>
                <a:uFillTx/>
              </a:rPr>
              <a:t>Süre Bitti</a:t>
            </a:r>
            <a:endParaRPr kumimoji="0" lang="en-GB"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4788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7"/>
                                        </p:tgtEl>
                                      </p:cBhvr>
                                    </p:animEffect>
                                    <p:set>
                                      <p:cBhvr>
                                        <p:cTn id="7" dur="1" fill="hold">
                                          <p:stCondLst>
                                            <p:cond delay="59999"/>
                                          </p:stCondLst>
                                        </p:cTn>
                                        <p:tgtEl>
                                          <p:spTgt spid="17"/>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600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7" y="93804"/>
            <a:ext cx="8229600" cy="2952329"/>
          </a:xfrm>
        </p:spPr>
        <p:txBody>
          <a:bodyPr anchor="ctr"/>
          <a:lstStyle/>
          <a:p>
            <a:pPr marL="0" indent="0">
              <a:lnSpc>
                <a:spcPct val="115000"/>
              </a:lnSpc>
              <a:spcAft>
                <a:spcPts val="1000"/>
              </a:spcAft>
              <a:buNone/>
            </a:pPr>
            <a:r>
              <a:rPr lang="tr-TR" b="1" dirty="0">
                <a:ea typeface="Calibri"/>
                <a:cs typeface="Times New Roman"/>
              </a:rPr>
              <a:t>SORU </a:t>
            </a:r>
            <a:r>
              <a:rPr lang="tr-TR" b="1" dirty="0" smtClean="0">
                <a:ea typeface="Calibri"/>
                <a:cs typeface="Times New Roman"/>
              </a:rPr>
              <a:t>15</a:t>
            </a:r>
            <a:r>
              <a:rPr lang="tr-TR" dirty="0" smtClean="0">
                <a:ea typeface="Calibri"/>
                <a:cs typeface="Times New Roman"/>
              </a:rPr>
              <a:t>) </a:t>
            </a:r>
            <a:r>
              <a:rPr lang="tr-TR" dirty="0">
                <a:ea typeface="Calibri"/>
                <a:cs typeface="Times New Roman"/>
              </a:rPr>
              <a:t>Kurban edilecek hayvanlarla ilgili olarak aşağıda verilen bilgilerden hangisi yanlıştır</a:t>
            </a: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2618866"/>
            <a:ext cx="7829293" cy="457200"/>
          </a:xfrm>
          <a:prstGeom prst="rect">
            <a:avLst/>
          </a:prstGeom>
          <a:solidFill>
            <a:schemeClr val="tx1"/>
          </a:solidFill>
          <a:ln>
            <a:noFill/>
          </a:ln>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81" y="3124557"/>
            <a:ext cx="7824064" cy="457200"/>
          </a:xfrm>
          <a:prstGeom prst="rect">
            <a:avLst/>
          </a:prstGeom>
          <a:solidFill>
            <a:schemeClr val="tx1"/>
          </a:solidFill>
          <a:ln>
            <a:noFill/>
          </a:ln>
          <a:effec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 y="3616393"/>
            <a:ext cx="7798377" cy="457200"/>
          </a:xfrm>
          <a:prstGeom prst="rect">
            <a:avLst/>
          </a:prstGeom>
          <a:solidFill>
            <a:schemeClr val="tx1"/>
          </a:solidFill>
          <a:ln>
            <a:noFill/>
          </a:ln>
          <a:effec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 y="4133774"/>
            <a:ext cx="7798377" cy="457200"/>
          </a:xfrm>
          <a:prstGeom prst="rect">
            <a:avLst/>
          </a:prstGeom>
          <a:solidFill>
            <a:schemeClr val="tx1"/>
          </a:solidFill>
          <a:ln>
            <a:noFill/>
          </a:ln>
          <a:effectLst/>
        </p:spPr>
      </p:pic>
      <p:sp>
        <p:nvSpPr>
          <p:cNvPr id="9" name="Dikdörtgen 8"/>
          <p:cNvSpPr/>
          <p:nvPr/>
        </p:nvSpPr>
        <p:spPr>
          <a:xfrm>
            <a:off x="632115" y="2662800"/>
            <a:ext cx="4368375" cy="369332"/>
          </a:xfrm>
          <a:prstGeom prst="rect">
            <a:avLst/>
          </a:prstGeom>
        </p:spPr>
        <p:txBody>
          <a:bodyPr wrap="none">
            <a:spAutoFit/>
          </a:bodyPr>
          <a:lstStyle/>
          <a:p>
            <a:r>
              <a:rPr lang="tr-TR" dirty="0"/>
              <a:t>a-Kurbanlık hayvanın organları tam olmalıdır.</a:t>
            </a:r>
          </a:p>
        </p:txBody>
      </p:sp>
      <p:sp>
        <p:nvSpPr>
          <p:cNvPr id="10" name="Dikdörtgen 9"/>
          <p:cNvSpPr/>
          <p:nvPr/>
        </p:nvSpPr>
        <p:spPr>
          <a:xfrm>
            <a:off x="632115" y="3105835"/>
            <a:ext cx="7612293" cy="369332"/>
          </a:xfrm>
          <a:prstGeom prst="rect">
            <a:avLst/>
          </a:prstGeom>
        </p:spPr>
        <p:txBody>
          <a:bodyPr wrap="square">
            <a:spAutoFit/>
          </a:bodyPr>
          <a:lstStyle/>
          <a:p>
            <a:r>
              <a:rPr lang="tr-TR" dirty="0"/>
              <a:t>b-Büyükbaş hayvanlar kurban etmek için en az 2 yaşını doldurmalıdır.</a:t>
            </a:r>
          </a:p>
        </p:txBody>
      </p:sp>
      <p:sp>
        <p:nvSpPr>
          <p:cNvPr id="11" name="Dikdörtgen 10"/>
          <p:cNvSpPr/>
          <p:nvPr/>
        </p:nvSpPr>
        <p:spPr>
          <a:xfrm>
            <a:off x="686757" y="3660327"/>
            <a:ext cx="7413635" cy="369332"/>
          </a:xfrm>
          <a:prstGeom prst="rect">
            <a:avLst/>
          </a:prstGeom>
        </p:spPr>
        <p:txBody>
          <a:bodyPr wrap="square">
            <a:spAutoFit/>
          </a:bodyPr>
          <a:lstStyle/>
          <a:p>
            <a:r>
              <a:rPr lang="tr-TR" dirty="0"/>
              <a:t>c-Kurbanı </a:t>
            </a:r>
            <a:r>
              <a:rPr lang="tr-TR" dirty="0" err="1"/>
              <a:t>arefe</a:t>
            </a:r>
            <a:r>
              <a:rPr lang="tr-TR" dirty="0"/>
              <a:t> gününden itibaren bayramın ilk dört günü içinde kesmeliyiz</a:t>
            </a:r>
          </a:p>
        </p:txBody>
      </p:sp>
      <p:sp>
        <p:nvSpPr>
          <p:cNvPr id="12" name="Dikdörtgen 11"/>
          <p:cNvSpPr/>
          <p:nvPr/>
        </p:nvSpPr>
        <p:spPr>
          <a:xfrm>
            <a:off x="636486" y="4177708"/>
            <a:ext cx="7635422" cy="369332"/>
          </a:xfrm>
          <a:prstGeom prst="rect">
            <a:avLst/>
          </a:prstGeom>
        </p:spPr>
        <p:txBody>
          <a:bodyPr wrap="square">
            <a:spAutoFit/>
          </a:bodyPr>
          <a:lstStyle/>
          <a:p>
            <a:r>
              <a:rPr lang="tr-TR" dirty="0"/>
              <a:t>d-Devenin kurban edilebilmesi için 5 yaşını doldurması gerekir.</a:t>
            </a:r>
          </a:p>
        </p:txBody>
      </p:sp>
    </p:spTree>
    <p:extLst>
      <p:ext uri="{BB962C8B-B14F-4D97-AF65-F5344CB8AC3E}">
        <p14:creationId xmlns:p14="http://schemas.microsoft.com/office/powerpoint/2010/main" val="109471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9"/>
            <a:ext cx="8229600" cy="2736304"/>
          </a:xfrm>
        </p:spPr>
        <p:txBody>
          <a:bodyPr anchor="ctr">
            <a:normAutofit fontScale="70000" lnSpcReduction="20000"/>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21.</a:t>
            </a:r>
            <a:r>
              <a:rPr lang="tr-TR" dirty="0" smtClean="0">
                <a:ea typeface="Calibri"/>
                <a:cs typeface="Times New Roman"/>
              </a:rPr>
              <a:t> </a:t>
            </a:r>
            <a:r>
              <a:rPr lang="tr-TR" dirty="0">
                <a:ea typeface="Calibri"/>
                <a:cs typeface="Times New Roman"/>
              </a:rPr>
              <a:t>Dinen zengin sayılan </a:t>
            </a:r>
            <a:r>
              <a:rPr lang="tr-TR" dirty="0" smtClean="0">
                <a:ea typeface="Calibri"/>
                <a:cs typeface="Times New Roman"/>
              </a:rPr>
              <a:t>Müslümanlar </a:t>
            </a:r>
            <a:r>
              <a:rPr lang="tr-TR" dirty="0">
                <a:ea typeface="Calibri"/>
                <a:cs typeface="Times New Roman"/>
              </a:rPr>
              <a:t>her yıl bir kez kurban bayramında kurban keserler. Bunun dışında kesilen bazı kurbanlar da vardır. Örneğin bir kişinin, bir işin olması şartıyla keseceğine söz verdiği kurban olan ……………. kurbanı, aileye yeni bir çocuğun katılması nedeniyle kesilen …………….. kurbanı  ve yeni bir ev yada araba alınınca kesilen …………kurbanı bunlardandır.</a:t>
            </a:r>
          </a:p>
          <a:p>
            <a:pPr marL="0" indent="0">
              <a:lnSpc>
                <a:spcPct val="115000"/>
              </a:lnSpc>
              <a:spcAft>
                <a:spcPts val="1000"/>
              </a:spcAft>
              <a:buNone/>
            </a:pPr>
            <a:r>
              <a:rPr lang="tr-TR" dirty="0">
                <a:ea typeface="Calibri"/>
                <a:cs typeface="Times New Roman"/>
              </a:rPr>
              <a:t> </a:t>
            </a:r>
            <a:r>
              <a:rPr lang="tr-TR" b="1" dirty="0">
                <a:effectLst>
                  <a:outerShdw blurRad="38100" dist="38100" dir="2700000" algn="tl">
                    <a:srgbClr val="000000">
                      <a:alpha val="43137"/>
                    </a:srgbClr>
                  </a:outerShdw>
                </a:effectLst>
                <a:ea typeface="Calibri"/>
                <a:cs typeface="Times New Roman"/>
              </a:rPr>
              <a:t>Yukarıdaki boşluklara sırasıyla hangisi gelmelidir?</a:t>
            </a:r>
          </a:p>
          <a:p>
            <a:pPr marL="0" indent="0">
              <a:buNone/>
            </a:pP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34" name="Yuvarlatılmış Dikdörtgen 33"/>
          <p:cNvSpPr/>
          <p:nvPr/>
        </p:nvSpPr>
        <p:spPr>
          <a:xfrm>
            <a:off x="755576" y="3068960"/>
            <a:ext cx="2160240" cy="432048"/>
          </a:xfrm>
          <a:prstGeom prst="roundRect">
            <a:avLst/>
          </a:prstGeom>
          <a:solidFill>
            <a:srgbClr val="FF0000"/>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prstClr val="white"/>
                </a:solidFill>
                <a:effectLst>
                  <a:outerShdw blurRad="38100" dist="38100" dir="2700000" algn="tl">
                    <a:srgbClr val="000000">
                      <a:alpha val="43137"/>
                    </a:srgbClr>
                  </a:outerShdw>
                </a:effectLst>
              </a:rPr>
              <a:t>A</a:t>
            </a:r>
            <a:r>
              <a:rPr lang="tr-TR" b="1" dirty="0" smtClean="0">
                <a:solidFill>
                  <a:prstClr val="white"/>
                </a:solidFill>
                <a:effectLst>
                  <a:outerShdw blurRad="38100" dist="38100" dir="2700000" algn="tl">
                    <a:srgbClr val="000000">
                      <a:alpha val="43137"/>
                    </a:srgbClr>
                  </a:outerShdw>
                </a:effectLst>
              </a:rPr>
              <a:t>) şükür-</a:t>
            </a:r>
            <a:r>
              <a:rPr lang="tr-TR" b="1" dirty="0" err="1" smtClean="0">
                <a:solidFill>
                  <a:prstClr val="white"/>
                </a:solidFill>
                <a:effectLst>
                  <a:outerShdw blurRad="38100" dist="38100" dir="2700000" algn="tl">
                    <a:srgbClr val="000000">
                      <a:alpha val="43137"/>
                    </a:srgbClr>
                  </a:outerShdw>
                </a:effectLst>
              </a:rPr>
              <a:t>akika</a:t>
            </a:r>
            <a:r>
              <a:rPr lang="tr-TR" b="1" dirty="0" smtClean="0">
                <a:solidFill>
                  <a:prstClr val="white"/>
                </a:solidFill>
                <a:effectLst>
                  <a:outerShdw blurRad="38100" dist="38100" dir="2700000" algn="tl">
                    <a:srgbClr val="000000">
                      <a:alpha val="43137"/>
                    </a:srgbClr>
                  </a:outerShdw>
                </a:effectLst>
              </a:rPr>
              <a:t>-adak</a:t>
            </a:r>
            <a:r>
              <a:rPr lang="tr-TR" b="1" dirty="0" smtClean="0">
                <a:solidFill>
                  <a:prstClr val="white"/>
                </a:solidFill>
              </a:rPr>
              <a:t> </a:t>
            </a:r>
            <a:endParaRPr lang="tr-TR" b="1" dirty="0">
              <a:solidFill>
                <a:prstClr val="white"/>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089742"/>
            <a:ext cx="2304256" cy="457200"/>
          </a:xfrm>
          <a:prstGeom prst="rect">
            <a:avLst/>
          </a:prstGeom>
          <a:noFill/>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26" y="3984282"/>
            <a:ext cx="2273990" cy="457200"/>
          </a:xfrm>
          <a:prstGeom prst="rect">
            <a:avLst/>
          </a:prstGeom>
          <a:noFill/>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73" y="4068509"/>
            <a:ext cx="2148943" cy="457200"/>
          </a:xfrm>
          <a:prstGeom prst="rect">
            <a:avLst/>
          </a:prstGeom>
          <a:noFill/>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4211960" y="3133676"/>
            <a:ext cx="2181169" cy="369332"/>
          </a:xfrm>
          <a:prstGeom prst="rect">
            <a:avLst/>
          </a:prstGeom>
          <a:effectLst>
            <a:reflection blurRad="6350" stA="50000" endA="300" endPos="55000" dir="5400000" sy="-100000" algn="bl" rotWithShape="0"/>
          </a:effectLst>
        </p:spPr>
        <p:txBody>
          <a:bodyPr wrap="square">
            <a:spAutoFit/>
          </a:bodyPr>
          <a:lstStyle/>
          <a:p>
            <a:r>
              <a:rPr lang="tr-TR" b="1" dirty="0" smtClean="0"/>
              <a:t>B) adak-</a:t>
            </a:r>
            <a:r>
              <a:rPr lang="tr-TR" b="1" dirty="0" err="1" smtClean="0"/>
              <a:t>akika</a:t>
            </a:r>
            <a:r>
              <a:rPr lang="tr-TR" b="1" dirty="0" smtClean="0"/>
              <a:t>-şükür</a:t>
            </a:r>
            <a:endParaRPr lang="tr-TR" b="1" dirty="0"/>
          </a:p>
        </p:txBody>
      </p:sp>
      <p:sp>
        <p:nvSpPr>
          <p:cNvPr id="6" name="Dikdörtgen 5"/>
          <p:cNvSpPr/>
          <p:nvPr/>
        </p:nvSpPr>
        <p:spPr>
          <a:xfrm>
            <a:off x="766873" y="4112443"/>
            <a:ext cx="2148943" cy="369332"/>
          </a:xfrm>
          <a:prstGeom prst="rect">
            <a:avLst/>
          </a:prstGeom>
          <a:effectLst>
            <a:reflection blurRad="6350" stA="50000" endA="300" endPos="55000" dir="5400000" sy="-100000" algn="bl" rotWithShape="0"/>
          </a:effectLst>
        </p:spPr>
        <p:txBody>
          <a:bodyPr wrap="square">
            <a:spAutoFit/>
          </a:bodyPr>
          <a:lstStyle/>
          <a:p>
            <a:r>
              <a:rPr lang="tr-TR" b="1" dirty="0" smtClean="0">
                <a:effectLst>
                  <a:outerShdw blurRad="38100" dist="38100" dir="2700000" algn="tl">
                    <a:srgbClr val="000000">
                      <a:alpha val="43137"/>
                    </a:srgbClr>
                  </a:outerShdw>
                </a:effectLst>
              </a:rPr>
              <a:t>C) </a:t>
            </a:r>
            <a:r>
              <a:rPr lang="tr-TR" b="1" dirty="0" err="1" smtClean="0">
                <a:effectLst>
                  <a:outerShdw blurRad="38100" dist="38100" dir="2700000" algn="tl">
                    <a:srgbClr val="000000">
                      <a:alpha val="43137"/>
                    </a:srgbClr>
                  </a:outerShdw>
                </a:effectLst>
              </a:rPr>
              <a:t>akika</a:t>
            </a:r>
            <a:r>
              <a:rPr lang="tr-TR" b="1" dirty="0" smtClean="0">
                <a:effectLst>
                  <a:outerShdw blurRad="38100" dist="38100" dir="2700000" algn="tl">
                    <a:srgbClr val="000000">
                      <a:alpha val="43137"/>
                    </a:srgbClr>
                  </a:outerShdw>
                </a:effectLst>
              </a:rPr>
              <a:t>-şükür-adak </a:t>
            </a:r>
            <a:endParaRPr lang="tr-TR" b="1" dirty="0">
              <a:effectLst>
                <a:outerShdw blurRad="38100" dist="38100" dir="2700000" algn="tl">
                  <a:srgbClr val="000000">
                    <a:alpha val="43137"/>
                  </a:srgbClr>
                </a:outerShdw>
              </a:effectLst>
            </a:endParaRPr>
          </a:p>
        </p:txBody>
      </p:sp>
      <p:sp>
        <p:nvSpPr>
          <p:cNvPr id="7" name="Dikdörtgen 6"/>
          <p:cNvSpPr/>
          <p:nvPr/>
        </p:nvSpPr>
        <p:spPr>
          <a:xfrm>
            <a:off x="4302107" y="4028216"/>
            <a:ext cx="2091022" cy="369332"/>
          </a:xfrm>
          <a:prstGeom prst="rect">
            <a:avLst/>
          </a:prstGeom>
          <a:effectLst>
            <a:reflection blurRad="6350" stA="50000" endA="300" endPos="55000" dir="5400000" sy="-100000" algn="bl" rotWithShape="0"/>
          </a:effectLst>
        </p:spPr>
        <p:txBody>
          <a:bodyPr wrap="none">
            <a:spAutoFit/>
          </a:bodyPr>
          <a:lstStyle/>
          <a:p>
            <a:r>
              <a:rPr lang="tr-TR" b="1" dirty="0" smtClean="0">
                <a:effectLst>
                  <a:outerShdw blurRad="38100" dist="38100" dir="2700000" algn="tl">
                    <a:srgbClr val="000000">
                      <a:alpha val="43137"/>
                    </a:srgbClr>
                  </a:outerShdw>
                </a:effectLst>
              </a:rPr>
              <a:t>D) adak-şükür-</a:t>
            </a:r>
            <a:r>
              <a:rPr lang="tr-TR" b="1" dirty="0" err="1" smtClean="0">
                <a:effectLst>
                  <a:outerShdw blurRad="38100" dist="38100" dir="2700000" algn="tl">
                    <a:srgbClr val="000000">
                      <a:alpha val="43137"/>
                    </a:srgbClr>
                  </a:outerShdw>
                </a:effectLst>
              </a:rPr>
              <a:t>akika</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18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9"/>
            <a:ext cx="8229600" cy="2448271"/>
          </a:xfrm>
        </p:spPr>
        <p:txBody>
          <a:bodyPr anchor="ctr">
            <a:normAutofit/>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27.</a:t>
            </a:r>
            <a:r>
              <a:rPr lang="tr-TR" dirty="0" smtClean="0">
                <a:ea typeface="Calibri"/>
                <a:cs typeface="Times New Roman"/>
              </a:rPr>
              <a:t> Aşağıdaki </a:t>
            </a:r>
            <a:r>
              <a:rPr lang="tr-TR" dirty="0">
                <a:ea typeface="Calibri"/>
                <a:cs typeface="Times New Roman"/>
              </a:rPr>
              <a:t>şıklarda verilen zekat verilecek mal </a:t>
            </a:r>
            <a:r>
              <a:rPr lang="tr-TR" dirty="0" smtClean="0">
                <a:ea typeface="Calibri"/>
                <a:cs typeface="Times New Roman"/>
              </a:rPr>
              <a:t>ve </a:t>
            </a:r>
            <a:r>
              <a:rPr lang="tr-TR" dirty="0">
                <a:ea typeface="Calibri"/>
                <a:cs typeface="Times New Roman"/>
              </a:rPr>
              <a:t>miktarı eşleştirmelerden hangisi yanlıştır?</a:t>
            </a: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34" name="Yuvarlatılmış Dikdörtgen 33"/>
          <p:cNvSpPr/>
          <p:nvPr/>
        </p:nvSpPr>
        <p:spPr>
          <a:xfrm>
            <a:off x="786910" y="3068960"/>
            <a:ext cx="2993001" cy="432048"/>
          </a:xfrm>
          <a:prstGeom prst="roundRect">
            <a:avLst/>
          </a:prstGeom>
          <a:solidFill>
            <a:srgbClr val="FF0000"/>
          </a:solidFill>
          <a:effectLst>
            <a:glow rad="139700">
              <a:schemeClr val="accent2">
                <a:satMod val="175000"/>
                <a:alpha val="40000"/>
              </a:scheme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FF00"/>
                </a:solidFill>
              </a:rPr>
              <a:t>A</a:t>
            </a:r>
            <a:r>
              <a:rPr lang="tr-TR" b="1" dirty="0" smtClean="0">
                <a:solidFill>
                  <a:srgbClr val="FFFF00"/>
                </a:solidFill>
              </a:rPr>
              <a:t>) küçük </a:t>
            </a:r>
            <a:r>
              <a:rPr lang="tr-TR" b="1" dirty="0">
                <a:solidFill>
                  <a:srgbClr val="FFFF00"/>
                </a:solidFill>
              </a:rPr>
              <a:t>baş hayvan—1/40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82" y="3089742"/>
            <a:ext cx="3106017" cy="457200"/>
          </a:xfrm>
          <a:prstGeom prst="rect">
            <a:avLst/>
          </a:prstGeom>
          <a:noFill/>
          <a:ln>
            <a:noFill/>
          </a:ln>
          <a:effectLst>
            <a:glow rad="101600">
              <a:schemeClr val="accent2">
                <a:satMod val="175000"/>
                <a:alpha val="40000"/>
              </a:schemeClr>
            </a:glow>
            <a:outerShdw dist="35921" dir="2700000" algn="ctr" rotWithShape="0">
              <a:schemeClr val="bg2"/>
            </a:outerShdw>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115" y="4024575"/>
            <a:ext cx="3076284" cy="457200"/>
          </a:xfrm>
          <a:prstGeom prst="rect">
            <a:avLst/>
          </a:prstGeom>
          <a:noFill/>
          <a:ln>
            <a:noFill/>
          </a:ln>
          <a:effectLst>
            <a:glow rad="101600">
              <a:schemeClr val="accent2">
                <a:satMod val="175000"/>
                <a:alpha val="40000"/>
              </a:schemeClr>
            </a:glow>
            <a:outerShdw dist="35921" dir="2700000" algn="ctr" rotWithShape="0">
              <a:schemeClr val="bg2"/>
            </a:outerShdw>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73" y="4068509"/>
            <a:ext cx="3013038" cy="457200"/>
          </a:xfrm>
          <a:prstGeom prst="rect">
            <a:avLst/>
          </a:prstGeom>
          <a:noFill/>
          <a:ln>
            <a:noFill/>
          </a:ln>
          <a:effectLst>
            <a:glow rad="101600">
              <a:schemeClr val="accent2">
                <a:satMod val="175000"/>
                <a:alpha val="40000"/>
              </a:schemeClr>
            </a:glow>
            <a:outerShdw dist="35921" dir="2700000" algn="ctr" rotWithShape="0">
              <a:schemeClr val="bg2"/>
            </a:outerShdw>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795953" y="4114813"/>
            <a:ext cx="2753382" cy="369332"/>
          </a:xfrm>
          <a:prstGeom prst="rect">
            <a:avLst/>
          </a:prstGeom>
          <a:effectLst>
            <a:glow rad="101600">
              <a:schemeClr val="accent2">
                <a:satMod val="175000"/>
                <a:alpha val="40000"/>
              </a:schemeClr>
            </a:glow>
          </a:effectLst>
          <a:scene3d>
            <a:camera prst="isometricOffAxis1Right"/>
            <a:lightRig rig="threePt" dir="t"/>
          </a:scene3d>
        </p:spPr>
        <p:txBody>
          <a:bodyPr wrap="none">
            <a:spAutoFit/>
          </a:bodyPr>
          <a:lstStyle/>
          <a:p>
            <a:r>
              <a:rPr lang="tr-TR" b="1" dirty="0">
                <a:solidFill>
                  <a:srgbClr val="FFFF00"/>
                </a:solidFill>
                <a:effectLst>
                  <a:outerShdw blurRad="38100" dist="38100" dir="2700000" algn="tl">
                    <a:srgbClr val="000000">
                      <a:alpha val="43137"/>
                    </a:srgbClr>
                  </a:outerShdw>
                </a:effectLst>
              </a:rPr>
              <a:t>B) toprak ürünleri------1/10</a:t>
            </a:r>
          </a:p>
        </p:txBody>
      </p:sp>
      <p:sp>
        <p:nvSpPr>
          <p:cNvPr id="9" name="Dikdörtgen 8"/>
          <p:cNvSpPr/>
          <p:nvPr/>
        </p:nvSpPr>
        <p:spPr>
          <a:xfrm>
            <a:off x="5139348" y="3133676"/>
            <a:ext cx="2889036" cy="369332"/>
          </a:xfrm>
          <a:prstGeom prst="rect">
            <a:avLst/>
          </a:prstGeom>
          <a:scene3d>
            <a:camera prst="isometricOffAxis1Right"/>
            <a:lightRig rig="threePt" dir="t"/>
          </a:scene3d>
        </p:spPr>
        <p:txBody>
          <a:bodyPr wrap="square">
            <a:spAutoFit/>
          </a:bodyPr>
          <a:lstStyle/>
          <a:p>
            <a:r>
              <a:rPr lang="tr-TR" b="1" dirty="0">
                <a:solidFill>
                  <a:srgbClr val="FFFF00"/>
                </a:solidFill>
                <a:effectLst>
                  <a:outerShdw blurRad="38100" dist="38100" dir="2700000" algn="tl">
                    <a:srgbClr val="000000">
                      <a:alpha val="43137"/>
                    </a:srgbClr>
                  </a:outerShdw>
                </a:effectLst>
              </a:rPr>
              <a:t>C) büyük baş </a:t>
            </a:r>
            <a:r>
              <a:rPr lang="tr-TR" b="1" dirty="0" smtClean="0">
                <a:solidFill>
                  <a:srgbClr val="FFFF00"/>
                </a:solidFill>
                <a:effectLst>
                  <a:outerShdw blurRad="38100" dist="38100" dir="2700000" algn="tl">
                    <a:srgbClr val="000000">
                      <a:alpha val="43137"/>
                    </a:srgbClr>
                  </a:outerShdw>
                </a:effectLst>
              </a:rPr>
              <a:t>hayvan—1/40 </a:t>
            </a:r>
            <a:endParaRPr lang="tr-TR" b="1" dirty="0">
              <a:solidFill>
                <a:srgbClr val="FFFF00"/>
              </a:solidFill>
              <a:effectLst>
                <a:outerShdw blurRad="38100" dist="38100" dir="2700000" algn="tl">
                  <a:srgbClr val="000000">
                    <a:alpha val="43137"/>
                  </a:srgbClr>
                </a:outerShdw>
              </a:effectLst>
            </a:endParaRPr>
          </a:p>
        </p:txBody>
      </p:sp>
      <p:sp>
        <p:nvSpPr>
          <p:cNvPr id="10" name="Dikdörtgen 9"/>
          <p:cNvSpPr/>
          <p:nvPr/>
        </p:nvSpPr>
        <p:spPr>
          <a:xfrm>
            <a:off x="5173635" y="4040800"/>
            <a:ext cx="2998764" cy="369332"/>
          </a:xfrm>
          <a:prstGeom prst="rect">
            <a:avLst/>
          </a:prstGeom>
          <a:effectLst>
            <a:glow rad="101600">
              <a:schemeClr val="accent2">
                <a:satMod val="175000"/>
                <a:alpha val="40000"/>
              </a:schemeClr>
            </a:glow>
          </a:effectLst>
          <a:scene3d>
            <a:camera prst="isometricOffAxis1Right"/>
            <a:lightRig rig="threePt" dir="t"/>
          </a:scene3d>
        </p:spPr>
        <p:txBody>
          <a:bodyPr wrap="square">
            <a:spAutoFit/>
          </a:bodyPr>
          <a:lstStyle/>
          <a:p>
            <a:r>
              <a:rPr lang="tr-TR" b="1" dirty="0">
                <a:solidFill>
                  <a:srgbClr val="FFFF00"/>
                </a:solidFill>
                <a:effectLst>
                  <a:outerShdw blurRad="38100" dist="38100" dir="2700000" algn="tl">
                    <a:srgbClr val="000000">
                      <a:alpha val="43137"/>
                    </a:srgbClr>
                  </a:outerShdw>
                </a:effectLst>
              </a:rPr>
              <a:t>D) </a:t>
            </a:r>
            <a:r>
              <a:rPr lang="tr-TR" b="1" dirty="0" smtClean="0">
                <a:solidFill>
                  <a:srgbClr val="FFFF00"/>
                </a:solidFill>
                <a:effectLst>
                  <a:outerShdw blurRad="38100" dist="38100" dir="2700000" algn="tl">
                    <a:srgbClr val="000000">
                      <a:alpha val="43137"/>
                    </a:srgbClr>
                  </a:outerShdw>
                </a:effectLst>
              </a:rPr>
              <a:t> altın </a:t>
            </a:r>
            <a:r>
              <a:rPr lang="tr-TR" b="1" dirty="0">
                <a:solidFill>
                  <a:srgbClr val="FFFF00"/>
                </a:solidFill>
                <a:effectLst>
                  <a:outerShdw blurRad="38100" dist="38100" dir="2700000" algn="tl">
                    <a:srgbClr val="000000">
                      <a:alpha val="43137"/>
                    </a:srgbClr>
                  </a:outerShdw>
                </a:effectLst>
              </a:rPr>
              <a:t>gümüş---------1/40</a:t>
            </a:r>
          </a:p>
        </p:txBody>
      </p:sp>
    </p:spTree>
    <p:extLst>
      <p:ext uri="{BB962C8B-B14F-4D97-AF65-F5344CB8AC3E}">
        <p14:creationId xmlns:p14="http://schemas.microsoft.com/office/powerpoint/2010/main" val="84371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2952329"/>
          </a:xfrm>
        </p:spPr>
        <p:txBody>
          <a:bodyPr anchor="ctr"/>
          <a:lstStyle/>
          <a:p>
            <a:pPr marL="0" indent="0">
              <a:lnSpc>
                <a:spcPct val="115000"/>
              </a:lnSpc>
              <a:spcAft>
                <a:spcPts val="1000"/>
              </a:spcAft>
              <a:buNone/>
            </a:pPr>
            <a:r>
              <a:rPr lang="tr-TR" b="1" dirty="0">
                <a:ea typeface="Calibri"/>
                <a:cs typeface="Times New Roman"/>
              </a:rPr>
              <a:t>SORU </a:t>
            </a:r>
            <a:r>
              <a:rPr lang="tr-TR" b="1" dirty="0" smtClean="0">
                <a:ea typeface="Calibri"/>
                <a:cs typeface="Times New Roman"/>
              </a:rPr>
              <a:t>3</a:t>
            </a:r>
            <a:r>
              <a:rPr lang="tr-TR" dirty="0" smtClean="0">
                <a:ea typeface="Calibri"/>
                <a:cs typeface="Times New Roman"/>
              </a:rPr>
              <a:t>) </a:t>
            </a:r>
            <a:r>
              <a:rPr lang="tr-TR" dirty="0">
                <a:ea typeface="Calibri"/>
                <a:cs typeface="Times New Roman"/>
              </a:rPr>
              <a:t>Kurban edilecek hayvanlarla ilgili olarak aşağıda verilen bilgilerden hangisi yanlıştır</a:t>
            </a: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2618866"/>
            <a:ext cx="7829293" cy="457200"/>
          </a:xfrm>
          <a:prstGeom prst="rect">
            <a:avLst/>
          </a:prstGeom>
          <a:solidFill>
            <a:schemeClr val="tx1"/>
          </a:solidFill>
          <a:ln>
            <a:noFill/>
          </a:ln>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81" y="3124557"/>
            <a:ext cx="7824064" cy="457200"/>
          </a:xfrm>
          <a:prstGeom prst="rect">
            <a:avLst/>
          </a:prstGeom>
          <a:solidFill>
            <a:schemeClr val="tx1"/>
          </a:solidFill>
          <a:ln>
            <a:noFill/>
          </a:ln>
          <a:effec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 y="3616393"/>
            <a:ext cx="7798377" cy="457200"/>
          </a:xfrm>
          <a:prstGeom prst="rect">
            <a:avLst/>
          </a:prstGeom>
          <a:solidFill>
            <a:schemeClr val="tx1"/>
          </a:solidFill>
          <a:ln>
            <a:noFill/>
          </a:ln>
          <a:effec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 y="4133774"/>
            <a:ext cx="7798377" cy="457200"/>
          </a:xfrm>
          <a:prstGeom prst="rect">
            <a:avLst/>
          </a:prstGeom>
          <a:solidFill>
            <a:schemeClr val="tx1"/>
          </a:solidFill>
          <a:ln>
            <a:noFill/>
          </a:ln>
          <a:effectLst/>
        </p:spPr>
      </p:pic>
      <p:sp>
        <p:nvSpPr>
          <p:cNvPr id="9" name="Dikdörtgen 8"/>
          <p:cNvSpPr/>
          <p:nvPr/>
        </p:nvSpPr>
        <p:spPr>
          <a:xfrm>
            <a:off x="632115" y="2662800"/>
            <a:ext cx="4368375" cy="369332"/>
          </a:xfrm>
          <a:prstGeom prst="rect">
            <a:avLst/>
          </a:prstGeom>
        </p:spPr>
        <p:txBody>
          <a:bodyPr wrap="none">
            <a:spAutoFit/>
          </a:bodyPr>
          <a:lstStyle/>
          <a:p>
            <a:r>
              <a:rPr lang="tr-TR" dirty="0">
                <a:solidFill>
                  <a:prstClr val="white"/>
                </a:solidFill>
              </a:rPr>
              <a:t>a-Kurbanlık hayvanın organları tam olmalıdır.</a:t>
            </a:r>
          </a:p>
        </p:txBody>
      </p:sp>
      <p:sp>
        <p:nvSpPr>
          <p:cNvPr id="10" name="Dikdörtgen 9"/>
          <p:cNvSpPr/>
          <p:nvPr/>
        </p:nvSpPr>
        <p:spPr>
          <a:xfrm>
            <a:off x="632115" y="3105835"/>
            <a:ext cx="7612293" cy="369332"/>
          </a:xfrm>
          <a:prstGeom prst="rect">
            <a:avLst/>
          </a:prstGeom>
        </p:spPr>
        <p:txBody>
          <a:bodyPr wrap="square">
            <a:spAutoFit/>
          </a:bodyPr>
          <a:lstStyle/>
          <a:p>
            <a:r>
              <a:rPr lang="tr-TR" dirty="0">
                <a:solidFill>
                  <a:prstClr val="white"/>
                </a:solidFill>
              </a:rPr>
              <a:t>b-Büyükbaş hayvanlar kurban etmek için en az 2 yaşını doldurmalıdır.</a:t>
            </a:r>
          </a:p>
        </p:txBody>
      </p:sp>
      <p:sp>
        <p:nvSpPr>
          <p:cNvPr id="11" name="Dikdörtgen 10"/>
          <p:cNvSpPr/>
          <p:nvPr/>
        </p:nvSpPr>
        <p:spPr>
          <a:xfrm>
            <a:off x="686757" y="3660327"/>
            <a:ext cx="7413635" cy="369332"/>
          </a:xfrm>
          <a:prstGeom prst="rect">
            <a:avLst/>
          </a:prstGeom>
        </p:spPr>
        <p:txBody>
          <a:bodyPr wrap="square">
            <a:spAutoFit/>
          </a:bodyPr>
          <a:lstStyle/>
          <a:p>
            <a:r>
              <a:rPr lang="tr-TR" dirty="0">
                <a:solidFill>
                  <a:prstClr val="white"/>
                </a:solidFill>
              </a:rPr>
              <a:t>c-Kurbanı </a:t>
            </a:r>
            <a:r>
              <a:rPr lang="tr-TR" dirty="0" err="1">
                <a:solidFill>
                  <a:prstClr val="white"/>
                </a:solidFill>
              </a:rPr>
              <a:t>arefe</a:t>
            </a:r>
            <a:r>
              <a:rPr lang="tr-TR" dirty="0">
                <a:solidFill>
                  <a:prstClr val="white"/>
                </a:solidFill>
              </a:rPr>
              <a:t> gününden itibaren bayramın ilk dört günü içinde kesmeliyiz</a:t>
            </a:r>
          </a:p>
        </p:txBody>
      </p:sp>
      <p:sp>
        <p:nvSpPr>
          <p:cNvPr id="12" name="Dikdörtgen 11"/>
          <p:cNvSpPr/>
          <p:nvPr/>
        </p:nvSpPr>
        <p:spPr>
          <a:xfrm>
            <a:off x="636486" y="4177708"/>
            <a:ext cx="7635422" cy="369332"/>
          </a:xfrm>
          <a:prstGeom prst="rect">
            <a:avLst/>
          </a:prstGeom>
        </p:spPr>
        <p:txBody>
          <a:bodyPr wrap="square">
            <a:spAutoFit/>
          </a:bodyPr>
          <a:lstStyle/>
          <a:p>
            <a:r>
              <a:rPr lang="tr-TR" dirty="0">
                <a:solidFill>
                  <a:prstClr val="white"/>
                </a:solidFill>
              </a:rPr>
              <a:t>d-Devenin kurban edilebilmesi için 5 yaşını doldurması gerekir.</a:t>
            </a:r>
          </a:p>
        </p:txBody>
      </p:sp>
    </p:spTree>
    <p:extLst>
      <p:ext uri="{BB962C8B-B14F-4D97-AF65-F5344CB8AC3E}">
        <p14:creationId xmlns:p14="http://schemas.microsoft.com/office/powerpoint/2010/main" val="33160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p:nvPr/>
        </p:nvPicPr>
        <p:blipFill>
          <a:blip r:embed="rId3"/>
          <a:srcRect/>
          <a:stretch>
            <a:fillRect/>
          </a:stretch>
        </p:blipFill>
        <p:spPr bwMode="auto">
          <a:xfrm>
            <a:off x="179511" y="188640"/>
            <a:ext cx="8784977" cy="5083447"/>
          </a:xfrm>
          <a:prstGeom prst="rect">
            <a:avLst/>
          </a:prstGeom>
          <a:noFill/>
          <a:ln w="9525">
            <a:noFill/>
            <a:miter lim="800000"/>
            <a:headEnd/>
            <a:tailEnd/>
          </a:ln>
        </p:spPr>
      </p:pic>
      <p:sp>
        <p:nvSpPr>
          <p:cNvPr id="3" name="İçerik Yer Tutucusu 2"/>
          <p:cNvSpPr>
            <a:spLocks noGrp="1"/>
          </p:cNvSpPr>
          <p:nvPr>
            <p:ph idx="1"/>
          </p:nvPr>
        </p:nvSpPr>
        <p:spPr>
          <a:xfrm>
            <a:off x="7812360" y="13855"/>
            <a:ext cx="1331640" cy="620688"/>
          </a:xfrm>
        </p:spPr>
        <p:txBody>
          <a:bodyPr anchor="ctr">
            <a:normAutofit/>
          </a:bodyPr>
          <a:lstStyle/>
          <a:p>
            <a:pPr marL="0" indent="0">
              <a:lnSpc>
                <a:spcPct val="115000"/>
              </a:lnSpc>
              <a:spcAft>
                <a:spcPts val="1000"/>
              </a:spcAft>
              <a:buNone/>
            </a:pPr>
            <a:r>
              <a:rPr lang="tr-TR" sz="2400" b="1" dirty="0">
                <a:solidFill>
                  <a:srgbClr val="FF0000"/>
                </a:solidFill>
                <a:ea typeface="Calibri"/>
                <a:cs typeface="Times New Roman"/>
              </a:rPr>
              <a:t>SORU </a:t>
            </a:r>
            <a:r>
              <a:rPr lang="tr-TR" sz="2400" b="1" dirty="0" smtClean="0">
                <a:solidFill>
                  <a:srgbClr val="FF0000"/>
                </a:solidFill>
                <a:ea typeface="Calibri"/>
                <a:cs typeface="Times New Roman"/>
              </a:rPr>
              <a:t>4</a:t>
            </a:r>
            <a:r>
              <a:rPr lang="tr-TR" sz="2400" dirty="0" smtClean="0">
                <a:solidFill>
                  <a:srgbClr val="FF0000"/>
                </a:solidFill>
                <a:ea typeface="Calibri"/>
                <a:cs typeface="Times New Roman"/>
              </a:rPr>
              <a:t>)</a:t>
            </a:r>
            <a:endParaRPr lang="tr-TR" sz="2400" dirty="0">
              <a:solidFill>
                <a:srgbClr val="FF0000"/>
              </a:solidFill>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4"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Tree>
    <p:extLst>
      <p:ext uri="{BB962C8B-B14F-4D97-AF65-F5344CB8AC3E}">
        <p14:creationId xmlns:p14="http://schemas.microsoft.com/office/powerpoint/2010/main" val="39713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008112"/>
          </a:xfrm>
          <a:ln>
            <a:solidFill>
              <a:srgbClr val="FF0000"/>
            </a:solidFill>
          </a:ln>
          <a:effectLst>
            <a:glow rad="228600">
              <a:schemeClr val="accent5">
                <a:satMod val="175000"/>
                <a:alpha val="40000"/>
              </a:schemeClr>
            </a:glow>
            <a:softEdge rad="12700"/>
          </a:effectLst>
        </p:spPr>
        <p:txBody>
          <a:bodyPr/>
          <a:lstStyle/>
          <a:p>
            <a:r>
              <a:rPr lang="tr-TR" b="1" dirty="0" smtClean="0">
                <a:effectLst>
                  <a:glow rad="228600">
                    <a:schemeClr val="accent5">
                      <a:satMod val="175000"/>
                      <a:alpha val="40000"/>
                    </a:schemeClr>
                  </a:glow>
                  <a:reflection blurRad="6350" stA="50000" endA="300" endPos="50000" dist="29997" dir="5400000" sy="-100000" algn="bl" rotWithShape="0"/>
                </a:effectLst>
              </a:rPr>
              <a:t>KATEGORİLER</a:t>
            </a:r>
            <a:endParaRPr lang="tr-TR" b="1" dirty="0">
              <a:effectLst>
                <a:glow rad="228600">
                  <a:schemeClr val="accent5">
                    <a:satMod val="175000"/>
                    <a:alpha val="40000"/>
                  </a:schemeClr>
                </a:glow>
                <a:reflection blurRad="6350" stA="50000" endA="300" endPos="50000" dist="29997" dir="5400000" sy="-100000" algn="bl" rotWithShape="0"/>
              </a:effectLst>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277835360"/>
              </p:ext>
            </p:extLst>
          </p:nvPr>
        </p:nvGraphicFramePr>
        <p:xfrm>
          <a:off x="395536" y="1556792"/>
          <a:ext cx="8579296" cy="4680521"/>
        </p:xfrm>
        <a:graphic>
          <a:graphicData uri="http://schemas.openxmlformats.org/drawingml/2006/table">
            <a:tbl>
              <a:tblPr firstRow="1" bandRow="1">
                <a:tableStyleId>{5C22544A-7EE6-4342-B048-85BDC9FD1C3A}</a:tableStyleId>
              </a:tblPr>
              <a:tblGrid>
                <a:gridCol w="1072412"/>
                <a:gridCol w="1375860"/>
                <a:gridCol w="1080120"/>
                <a:gridCol w="936104"/>
                <a:gridCol w="936104"/>
                <a:gridCol w="1224136"/>
                <a:gridCol w="1008112"/>
                <a:gridCol w="946448"/>
              </a:tblGrid>
              <a:tr h="1201111">
                <a:tc>
                  <a:txBody>
                    <a:bodyPr/>
                    <a:lstStyle/>
                    <a:p>
                      <a:pPr algn="ctr"/>
                      <a:r>
                        <a:rPr lang="tr-TR" dirty="0" smtClean="0"/>
                        <a:t>TÜRKÇE</a:t>
                      </a:r>
                      <a:endParaRPr lang="tr-TR" dirty="0"/>
                    </a:p>
                  </a:txBody>
                  <a:tcPr anchor="ctr"/>
                </a:tc>
                <a:tc>
                  <a:txBody>
                    <a:bodyPr/>
                    <a:lstStyle/>
                    <a:p>
                      <a:pPr algn="ctr"/>
                      <a:r>
                        <a:rPr lang="tr-TR" dirty="0" smtClean="0"/>
                        <a:t>MATEMATİK</a:t>
                      </a:r>
                      <a:endParaRPr lang="tr-TR" dirty="0"/>
                    </a:p>
                  </a:txBody>
                  <a:tcPr anchor="ctr"/>
                </a:tc>
                <a:tc>
                  <a:txBody>
                    <a:bodyPr/>
                    <a:lstStyle/>
                    <a:p>
                      <a:pPr algn="ctr"/>
                      <a:r>
                        <a:rPr lang="tr-TR" dirty="0" smtClean="0"/>
                        <a:t>DİN KÜLTÜRÜ</a:t>
                      </a:r>
                      <a:endParaRPr lang="tr-TR" dirty="0"/>
                    </a:p>
                  </a:txBody>
                  <a:tcPr anchor="ctr"/>
                </a:tc>
                <a:tc>
                  <a:txBody>
                    <a:bodyPr/>
                    <a:lstStyle/>
                    <a:p>
                      <a:pPr algn="ctr"/>
                      <a:r>
                        <a:rPr lang="tr-TR" dirty="0" smtClean="0"/>
                        <a:t>FEN</a:t>
                      </a:r>
                      <a:endParaRPr lang="tr-TR" dirty="0"/>
                    </a:p>
                  </a:txBody>
                  <a:tcPr anchor="ctr"/>
                </a:tc>
                <a:tc>
                  <a:txBody>
                    <a:bodyPr/>
                    <a:lstStyle/>
                    <a:p>
                      <a:pPr algn="ctr"/>
                      <a:r>
                        <a:rPr lang="tr-TR" dirty="0" smtClean="0"/>
                        <a:t>SOSYAL</a:t>
                      </a:r>
                      <a:endParaRPr lang="tr-TR" dirty="0"/>
                    </a:p>
                  </a:txBody>
                  <a:tcPr anchor="ctr"/>
                </a:tc>
                <a:tc>
                  <a:txBody>
                    <a:bodyPr/>
                    <a:lstStyle/>
                    <a:p>
                      <a:pPr algn="ctr"/>
                      <a:r>
                        <a:rPr lang="tr-TR" dirty="0" smtClean="0"/>
                        <a:t>İNGİLİZCE</a:t>
                      </a:r>
                      <a:endParaRPr lang="tr-TR" dirty="0"/>
                    </a:p>
                  </a:txBody>
                  <a:tcPr anchor="ctr"/>
                </a:tc>
                <a:tc>
                  <a:txBody>
                    <a:bodyPr/>
                    <a:lstStyle/>
                    <a:p>
                      <a:pPr algn="ctr"/>
                      <a:r>
                        <a:rPr lang="tr-TR" dirty="0" smtClean="0"/>
                        <a:t>YEDEK SORU</a:t>
                      </a:r>
                      <a:endParaRPr lang="tr-TR" dirty="0"/>
                    </a:p>
                  </a:txBody>
                  <a:tcPr anchor="ctr"/>
                </a:tc>
                <a:tc>
                  <a:txBody>
                    <a:bodyPr/>
                    <a:lstStyle/>
                    <a:p>
                      <a:pPr algn="ctr"/>
                      <a:r>
                        <a:rPr lang="tr-TR" sz="1600" dirty="0" smtClean="0"/>
                        <a:t>GÜNCEL</a:t>
                      </a:r>
                    </a:p>
                    <a:p>
                      <a:pPr algn="ctr"/>
                      <a:r>
                        <a:rPr lang="tr-TR" dirty="0" smtClean="0"/>
                        <a:t>SORU</a:t>
                      </a:r>
                      <a:endParaRPr lang="tr-TR" dirty="0"/>
                    </a:p>
                  </a:txBody>
                  <a:tcPr anchor="ctr"/>
                </a:tc>
              </a:tr>
              <a:tr h="695882">
                <a:tc>
                  <a:txBody>
                    <a:bodyPr/>
                    <a:lstStyle/>
                    <a:p>
                      <a:pPr algn="ctr"/>
                      <a:r>
                        <a:rPr lang="tr-TR" sz="1600" b="0" i="0" dirty="0" smtClean="0">
                          <a:hlinkClick r:id="rId2" action="ppaction://hlinksldjump"/>
                        </a:rPr>
                        <a:t>1.SORU</a:t>
                      </a:r>
                      <a:endParaRPr lang="tr-TR" sz="1600" b="0" i="0" dirty="0"/>
                    </a:p>
                  </a:txBody>
                  <a:tcPr anchor="ctr"/>
                </a:tc>
                <a:tc>
                  <a:txBody>
                    <a:bodyPr/>
                    <a:lstStyle/>
                    <a:p>
                      <a:pPr algn="ctr"/>
                      <a:r>
                        <a:rPr lang="tr-TR" sz="1600" b="0" i="0" dirty="0" smtClean="0">
                          <a:hlinkClick r:id="rId3" action="ppaction://hlinksldjump"/>
                        </a:rPr>
                        <a:t>2.SORU</a:t>
                      </a:r>
                      <a:endParaRPr lang="tr-TR" sz="1600" b="0" i="0" dirty="0"/>
                    </a:p>
                  </a:txBody>
                  <a:tcPr anchor="ctr"/>
                </a:tc>
                <a:tc>
                  <a:txBody>
                    <a:bodyPr/>
                    <a:lstStyle/>
                    <a:p>
                      <a:pPr algn="ctr"/>
                      <a:r>
                        <a:rPr lang="tr-TR" sz="1600" b="0" i="0" dirty="0" smtClean="0">
                          <a:hlinkClick r:id="rId4" action="ppaction://hlinksldjump"/>
                        </a:rPr>
                        <a:t>3.SORU</a:t>
                      </a:r>
                      <a:endParaRPr lang="tr-TR" sz="1600" b="0" i="0" dirty="0"/>
                    </a:p>
                  </a:txBody>
                  <a:tcPr anchor="ctr"/>
                </a:tc>
                <a:tc>
                  <a:txBody>
                    <a:bodyPr/>
                    <a:lstStyle/>
                    <a:p>
                      <a:pPr algn="ctr"/>
                      <a:r>
                        <a:rPr lang="tr-TR" sz="1600" b="0" i="0" dirty="0" smtClean="0">
                          <a:hlinkClick r:id="rId5" action="ppaction://hlinksldjump"/>
                        </a:rPr>
                        <a:t>4.SORU</a:t>
                      </a:r>
                      <a:endParaRPr lang="tr-TR" sz="1600" b="0" i="0" dirty="0"/>
                    </a:p>
                  </a:txBody>
                  <a:tcPr anchor="ctr"/>
                </a:tc>
                <a:tc>
                  <a:txBody>
                    <a:bodyPr/>
                    <a:lstStyle/>
                    <a:p>
                      <a:pPr algn="ctr"/>
                      <a:r>
                        <a:rPr lang="tr-TR" sz="1600" b="0" i="0" dirty="0" smtClean="0">
                          <a:hlinkClick r:id="rId6" action="ppaction://hlinksldjump"/>
                        </a:rPr>
                        <a:t>5.SORU</a:t>
                      </a:r>
                      <a:endParaRPr lang="tr-TR" sz="1600" b="0" i="0" dirty="0"/>
                    </a:p>
                  </a:txBody>
                  <a:tcPr anchor="ctr"/>
                </a:tc>
                <a:tc>
                  <a:txBody>
                    <a:bodyPr/>
                    <a:lstStyle/>
                    <a:p>
                      <a:pPr algn="ctr"/>
                      <a:r>
                        <a:rPr lang="tr-TR" sz="1600" b="0" i="0" dirty="0" smtClean="0">
                          <a:hlinkClick r:id="rId7" action="ppaction://hlinksldjump"/>
                        </a:rPr>
                        <a:t>6.SORU</a:t>
                      </a:r>
                      <a:endParaRPr lang="tr-TR" sz="1600" b="0" i="0" dirty="0"/>
                    </a:p>
                  </a:txBody>
                  <a:tcPr anchor="ctr"/>
                </a:tc>
                <a:tc>
                  <a:txBody>
                    <a:bodyPr/>
                    <a:lstStyle/>
                    <a:p>
                      <a:pPr algn="ctr"/>
                      <a:r>
                        <a:rPr lang="tr-TR" sz="1600" b="0" i="0" dirty="0" smtClean="0">
                          <a:hlinkClick r:id="rId8" action="ppaction://hlinksldjump"/>
                        </a:rPr>
                        <a:t>YEDEK 1</a:t>
                      </a:r>
                      <a:endParaRPr lang="tr-TR" sz="1600" b="0" i="0" dirty="0"/>
                    </a:p>
                  </a:txBody>
                  <a:tcPr anchor="ctr"/>
                </a:tc>
                <a:tc>
                  <a:txBody>
                    <a:bodyPr/>
                    <a:lstStyle/>
                    <a:p>
                      <a:pPr algn="ctr"/>
                      <a:r>
                        <a:rPr lang="tr-TR" sz="1600" b="0" i="0" dirty="0" smtClean="0"/>
                        <a:t>GÜNCEL 1</a:t>
                      </a:r>
                      <a:endParaRPr lang="tr-TR" sz="1600" b="0" i="0" dirty="0"/>
                    </a:p>
                  </a:txBody>
                  <a:tcPr anchor="ctr"/>
                </a:tc>
              </a:tr>
              <a:tr h="695882">
                <a:tc>
                  <a:txBody>
                    <a:bodyPr/>
                    <a:lstStyle/>
                    <a:p>
                      <a:pPr algn="ctr"/>
                      <a:r>
                        <a:rPr lang="tr-TR" sz="1600" b="0" i="0" dirty="0" smtClean="0">
                          <a:hlinkClick r:id="rId9" action="ppaction://hlinksldjump"/>
                        </a:rPr>
                        <a:t>7.SORU</a:t>
                      </a:r>
                      <a:endParaRPr lang="tr-TR" sz="1600" b="0" i="0" dirty="0"/>
                    </a:p>
                  </a:txBody>
                  <a:tcPr anchor="ctr"/>
                </a:tc>
                <a:tc>
                  <a:txBody>
                    <a:bodyPr/>
                    <a:lstStyle/>
                    <a:p>
                      <a:pPr algn="ctr"/>
                      <a:r>
                        <a:rPr lang="tr-TR" sz="1600" b="0" i="0" dirty="0" smtClean="0">
                          <a:hlinkClick r:id="rId10" action="ppaction://hlinksldjump"/>
                        </a:rPr>
                        <a:t>8.SORU</a:t>
                      </a:r>
                      <a:endParaRPr lang="tr-TR" sz="1600" b="0" i="0" dirty="0"/>
                    </a:p>
                  </a:txBody>
                  <a:tcPr anchor="ctr"/>
                </a:tc>
                <a:tc>
                  <a:txBody>
                    <a:bodyPr/>
                    <a:lstStyle/>
                    <a:p>
                      <a:pPr algn="ctr"/>
                      <a:r>
                        <a:rPr lang="tr-TR" sz="1600" b="0" i="0" dirty="0" smtClean="0">
                          <a:hlinkClick r:id="rId11" action="ppaction://hlinksldjump"/>
                        </a:rPr>
                        <a:t>9.SORU</a:t>
                      </a:r>
                      <a:endParaRPr lang="tr-TR" sz="1600" b="0" i="0" dirty="0"/>
                    </a:p>
                  </a:txBody>
                  <a:tcPr anchor="ctr"/>
                </a:tc>
                <a:tc>
                  <a:txBody>
                    <a:bodyPr/>
                    <a:lstStyle/>
                    <a:p>
                      <a:pPr algn="ctr"/>
                      <a:r>
                        <a:rPr lang="tr-TR" sz="1600" b="0" i="0" dirty="0" smtClean="0">
                          <a:hlinkClick r:id="rId12" action="ppaction://hlinksldjump"/>
                        </a:rPr>
                        <a:t>10.SORU</a:t>
                      </a:r>
                      <a:endParaRPr lang="tr-TR" sz="1600" b="0" i="0" dirty="0"/>
                    </a:p>
                  </a:txBody>
                  <a:tcPr anchor="ctr"/>
                </a:tc>
                <a:tc>
                  <a:txBody>
                    <a:bodyPr/>
                    <a:lstStyle/>
                    <a:p>
                      <a:pPr algn="ctr"/>
                      <a:r>
                        <a:rPr lang="tr-TR" sz="1600" b="0" i="0" dirty="0" smtClean="0">
                          <a:hlinkClick r:id="rId13" action="ppaction://hlinksldjump"/>
                        </a:rPr>
                        <a:t>11.SORU</a:t>
                      </a:r>
                      <a:endParaRPr lang="tr-TR" sz="1600" b="0" i="0" dirty="0"/>
                    </a:p>
                  </a:txBody>
                  <a:tcPr anchor="ctr"/>
                </a:tc>
                <a:tc>
                  <a:txBody>
                    <a:bodyPr/>
                    <a:lstStyle/>
                    <a:p>
                      <a:pPr algn="ctr"/>
                      <a:r>
                        <a:rPr lang="tr-TR" sz="1600" b="0" i="0" dirty="0" smtClean="0">
                          <a:hlinkClick r:id="rId14" action="ppaction://hlinksldjump"/>
                        </a:rPr>
                        <a:t>12.SORU</a:t>
                      </a:r>
                      <a:endParaRPr lang="tr-TR" sz="1600" b="0" i="0" dirty="0"/>
                    </a:p>
                  </a:txBody>
                  <a:tcPr anchor="ctr"/>
                </a:tc>
                <a:tc>
                  <a:txBody>
                    <a:bodyPr/>
                    <a:lstStyle/>
                    <a:p>
                      <a:pPr algn="ctr"/>
                      <a:r>
                        <a:rPr lang="tr-TR" sz="1600" b="0" i="0" dirty="0" smtClean="0">
                          <a:hlinkClick r:id="rId15" action="ppaction://hlinksldjump"/>
                        </a:rPr>
                        <a:t>YEDEK 2</a:t>
                      </a:r>
                      <a:endParaRPr lang="tr-TR" sz="1600" b="0" i="0" dirty="0" smtClean="0"/>
                    </a:p>
                  </a:txBody>
                  <a:tcPr anchor="ctr"/>
                </a:tc>
                <a:tc>
                  <a:txBody>
                    <a:bodyPr/>
                    <a:lstStyle/>
                    <a:p>
                      <a:pPr algn="ctr"/>
                      <a:r>
                        <a:rPr lang="tr-TR" sz="1600" b="0" i="0" dirty="0" smtClean="0"/>
                        <a:t>GÜNCEL 2</a:t>
                      </a:r>
                    </a:p>
                  </a:txBody>
                  <a:tcPr anchor="ctr"/>
                </a:tc>
              </a:tr>
              <a:tr h="695882">
                <a:tc>
                  <a:txBody>
                    <a:bodyPr/>
                    <a:lstStyle/>
                    <a:p>
                      <a:pPr algn="ctr"/>
                      <a:r>
                        <a:rPr lang="tr-TR" sz="1600" b="0" i="0" dirty="0" smtClean="0">
                          <a:hlinkClick r:id="rId16" action="ppaction://hlinksldjump"/>
                        </a:rPr>
                        <a:t>13.SORU</a:t>
                      </a:r>
                      <a:endParaRPr lang="tr-TR" sz="1600" b="0" i="0" dirty="0"/>
                    </a:p>
                  </a:txBody>
                  <a:tcPr anchor="ctr"/>
                </a:tc>
                <a:tc>
                  <a:txBody>
                    <a:bodyPr/>
                    <a:lstStyle/>
                    <a:p>
                      <a:pPr algn="ctr"/>
                      <a:r>
                        <a:rPr lang="tr-TR" sz="1600" b="0" i="0" dirty="0" smtClean="0">
                          <a:hlinkClick r:id="rId17" action="ppaction://hlinksldjump"/>
                        </a:rPr>
                        <a:t>14.SORU</a:t>
                      </a:r>
                      <a:endParaRPr lang="tr-TR" sz="1600" b="0" i="0" dirty="0"/>
                    </a:p>
                  </a:txBody>
                  <a:tcPr anchor="ctr"/>
                </a:tc>
                <a:tc>
                  <a:txBody>
                    <a:bodyPr/>
                    <a:lstStyle/>
                    <a:p>
                      <a:pPr algn="ctr"/>
                      <a:r>
                        <a:rPr lang="tr-TR" sz="1600" b="0" i="0" dirty="0" smtClean="0">
                          <a:hlinkClick r:id="rId18" action="ppaction://hlinksldjump"/>
                        </a:rPr>
                        <a:t>15.SORU</a:t>
                      </a:r>
                      <a:endParaRPr lang="tr-TR" sz="1600" b="0" i="0" dirty="0"/>
                    </a:p>
                  </a:txBody>
                  <a:tcPr anchor="ctr"/>
                </a:tc>
                <a:tc>
                  <a:txBody>
                    <a:bodyPr/>
                    <a:lstStyle/>
                    <a:p>
                      <a:pPr algn="ctr"/>
                      <a:r>
                        <a:rPr lang="tr-TR" sz="1600" b="0" i="0" dirty="0" smtClean="0">
                          <a:hlinkClick r:id="rId19" action="ppaction://hlinksldjump"/>
                        </a:rPr>
                        <a:t>16.SORU</a:t>
                      </a:r>
                      <a:endParaRPr lang="tr-TR" sz="1600" b="0" i="0" dirty="0"/>
                    </a:p>
                  </a:txBody>
                  <a:tcPr anchor="ctr"/>
                </a:tc>
                <a:tc>
                  <a:txBody>
                    <a:bodyPr/>
                    <a:lstStyle/>
                    <a:p>
                      <a:pPr algn="ctr"/>
                      <a:r>
                        <a:rPr lang="tr-TR" sz="1600" b="0" i="0" dirty="0" smtClean="0">
                          <a:hlinkClick r:id="rId20" action="ppaction://hlinksldjump"/>
                        </a:rPr>
                        <a:t>17.SORU</a:t>
                      </a:r>
                      <a:endParaRPr lang="tr-TR" sz="1600" b="0" i="0" dirty="0"/>
                    </a:p>
                  </a:txBody>
                  <a:tcPr anchor="ctr"/>
                </a:tc>
                <a:tc>
                  <a:txBody>
                    <a:bodyPr/>
                    <a:lstStyle/>
                    <a:p>
                      <a:pPr algn="ctr"/>
                      <a:r>
                        <a:rPr lang="tr-TR" sz="1600" b="0" i="0" dirty="0" smtClean="0">
                          <a:hlinkClick r:id="rId21" action="ppaction://hlinksldjump"/>
                        </a:rPr>
                        <a:t>18.SORU</a:t>
                      </a:r>
                      <a:endParaRPr lang="tr-TR" sz="1600" b="0" i="0" dirty="0"/>
                    </a:p>
                  </a:txBody>
                  <a:tcPr anchor="ctr"/>
                </a:tc>
                <a:tc>
                  <a:txBody>
                    <a:bodyPr/>
                    <a:lstStyle/>
                    <a:p>
                      <a:pPr algn="ctr"/>
                      <a:r>
                        <a:rPr lang="tr-TR" sz="1600" b="0" i="0" dirty="0" smtClean="0"/>
                        <a:t>YEDEK 3</a:t>
                      </a:r>
                    </a:p>
                  </a:txBody>
                  <a:tcPr anchor="ctr"/>
                </a:tc>
                <a:tc>
                  <a:txBody>
                    <a:bodyPr/>
                    <a:lstStyle/>
                    <a:p>
                      <a:pPr algn="ctr"/>
                      <a:r>
                        <a:rPr lang="tr-TR" sz="1600" b="0" i="0" dirty="0" smtClean="0"/>
                        <a:t>GÜNCEL 3</a:t>
                      </a:r>
                    </a:p>
                  </a:txBody>
                  <a:tcPr anchor="ctr"/>
                </a:tc>
              </a:tr>
              <a:tr h="695882">
                <a:tc>
                  <a:txBody>
                    <a:bodyPr/>
                    <a:lstStyle/>
                    <a:p>
                      <a:pPr algn="ctr"/>
                      <a:r>
                        <a:rPr lang="tr-TR" sz="1600" b="0" i="0" dirty="0" smtClean="0">
                          <a:hlinkClick r:id="rId22" action="ppaction://hlinksldjump"/>
                        </a:rPr>
                        <a:t>19.SORU</a:t>
                      </a:r>
                      <a:endParaRPr lang="tr-TR" sz="1600" b="0" i="0" dirty="0"/>
                    </a:p>
                  </a:txBody>
                  <a:tcPr anchor="ctr"/>
                </a:tc>
                <a:tc>
                  <a:txBody>
                    <a:bodyPr/>
                    <a:lstStyle/>
                    <a:p>
                      <a:pPr algn="ctr"/>
                      <a:r>
                        <a:rPr lang="tr-TR" sz="1600" b="0" i="0" dirty="0" smtClean="0">
                          <a:hlinkClick r:id="rId23" action="ppaction://hlinksldjump"/>
                        </a:rPr>
                        <a:t>20.SORU</a:t>
                      </a:r>
                      <a:endParaRPr lang="tr-TR" sz="1600" b="0" i="0" dirty="0"/>
                    </a:p>
                  </a:txBody>
                  <a:tcPr anchor="ctr"/>
                </a:tc>
                <a:tc>
                  <a:txBody>
                    <a:bodyPr/>
                    <a:lstStyle/>
                    <a:p>
                      <a:pPr algn="ctr"/>
                      <a:r>
                        <a:rPr lang="tr-TR" sz="1600" b="0" i="0" dirty="0" smtClean="0">
                          <a:hlinkClick r:id="rId24" action="ppaction://hlinksldjump"/>
                        </a:rPr>
                        <a:t>21.SORU</a:t>
                      </a:r>
                      <a:endParaRPr lang="tr-TR" sz="1600" b="0" i="0" dirty="0"/>
                    </a:p>
                  </a:txBody>
                  <a:tcPr anchor="ctr"/>
                </a:tc>
                <a:tc>
                  <a:txBody>
                    <a:bodyPr/>
                    <a:lstStyle/>
                    <a:p>
                      <a:pPr algn="ctr"/>
                      <a:r>
                        <a:rPr lang="tr-TR" sz="1600" b="0" i="0" dirty="0" smtClean="0">
                          <a:hlinkClick r:id="rId25" action="ppaction://hlinksldjump"/>
                        </a:rPr>
                        <a:t>22.SORU</a:t>
                      </a:r>
                      <a:endParaRPr lang="tr-TR" sz="1600" b="0" i="0" dirty="0"/>
                    </a:p>
                  </a:txBody>
                  <a:tcPr anchor="ctr"/>
                </a:tc>
                <a:tc>
                  <a:txBody>
                    <a:bodyPr/>
                    <a:lstStyle/>
                    <a:p>
                      <a:pPr algn="ctr"/>
                      <a:r>
                        <a:rPr lang="tr-TR" sz="1600" b="0" i="0" dirty="0" smtClean="0">
                          <a:hlinkClick r:id="rId26" action="ppaction://hlinksldjump"/>
                        </a:rPr>
                        <a:t>23.SORU</a:t>
                      </a:r>
                      <a:endParaRPr lang="tr-TR" sz="1600" b="0" i="0" dirty="0"/>
                    </a:p>
                  </a:txBody>
                  <a:tcPr anchor="ctr"/>
                </a:tc>
                <a:tc>
                  <a:txBody>
                    <a:bodyPr/>
                    <a:lstStyle/>
                    <a:p>
                      <a:pPr algn="ctr"/>
                      <a:r>
                        <a:rPr lang="tr-TR" sz="1600" b="0" i="0" dirty="0" smtClean="0">
                          <a:hlinkClick r:id="rId27" action="ppaction://hlinksldjump"/>
                        </a:rPr>
                        <a:t>24.SORU</a:t>
                      </a:r>
                      <a:endParaRPr lang="tr-TR" sz="1600" b="0" i="0" dirty="0"/>
                    </a:p>
                  </a:txBody>
                  <a:tcPr anchor="ctr"/>
                </a:tc>
                <a:tc>
                  <a:txBody>
                    <a:bodyPr/>
                    <a:lstStyle/>
                    <a:p>
                      <a:pPr algn="ctr"/>
                      <a:r>
                        <a:rPr lang="tr-TR" sz="1600" b="0" i="0" dirty="0" smtClean="0"/>
                        <a:t>YEDEK 4</a:t>
                      </a:r>
                    </a:p>
                  </a:txBody>
                  <a:tcPr anchor="ctr"/>
                </a:tc>
                <a:tc>
                  <a:txBody>
                    <a:bodyPr/>
                    <a:lstStyle/>
                    <a:p>
                      <a:pPr algn="ctr"/>
                      <a:r>
                        <a:rPr lang="tr-TR" sz="1600" b="0" i="0" dirty="0" smtClean="0"/>
                        <a:t>GÜNCEL 4</a:t>
                      </a:r>
                    </a:p>
                  </a:txBody>
                  <a:tcPr anchor="ctr"/>
                </a:tc>
              </a:tr>
              <a:tr h="695882">
                <a:tc>
                  <a:txBody>
                    <a:bodyPr/>
                    <a:lstStyle/>
                    <a:p>
                      <a:pPr algn="ctr"/>
                      <a:r>
                        <a:rPr lang="tr-TR" sz="1600" b="0" i="0" dirty="0" smtClean="0">
                          <a:hlinkClick r:id="rId28" action="ppaction://hlinksldjump"/>
                        </a:rPr>
                        <a:t>25.SORU</a:t>
                      </a:r>
                      <a:endParaRPr lang="tr-TR" sz="1600" b="0" i="0" dirty="0"/>
                    </a:p>
                  </a:txBody>
                  <a:tcPr anchor="ctr"/>
                </a:tc>
                <a:tc>
                  <a:txBody>
                    <a:bodyPr/>
                    <a:lstStyle/>
                    <a:p>
                      <a:pPr algn="ctr"/>
                      <a:r>
                        <a:rPr lang="tr-TR" sz="1600" b="0" i="0" dirty="0" smtClean="0">
                          <a:hlinkClick r:id="rId29" action="ppaction://hlinksldjump"/>
                        </a:rPr>
                        <a:t>26.SORU</a:t>
                      </a:r>
                      <a:endParaRPr lang="tr-TR" sz="1600" b="0" i="0" dirty="0"/>
                    </a:p>
                  </a:txBody>
                  <a:tcPr anchor="ctr"/>
                </a:tc>
                <a:tc>
                  <a:txBody>
                    <a:bodyPr/>
                    <a:lstStyle/>
                    <a:p>
                      <a:pPr algn="ctr"/>
                      <a:r>
                        <a:rPr lang="tr-TR" sz="1600" b="0" i="0" dirty="0" smtClean="0">
                          <a:hlinkClick r:id="rId30" action="ppaction://hlinksldjump"/>
                        </a:rPr>
                        <a:t>27.SORU</a:t>
                      </a:r>
                      <a:endParaRPr lang="tr-TR" sz="1600" b="0" i="0" dirty="0"/>
                    </a:p>
                  </a:txBody>
                  <a:tcPr anchor="ctr"/>
                </a:tc>
                <a:tc>
                  <a:txBody>
                    <a:bodyPr/>
                    <a:lstStyle/>
                    <a:p>
                      <a:pPr algn="ctr"/>
                      <a:r>
                        <a:rPr lang="tr-TR" sz="1600" b="0" i="0" dirty="0" smtClean="0">
                          <a:hlinkClick r:id="rId31" action="ppaction://hlinksldjump"/>
                        </a:rPr>
                        <a:t>28.SORU</a:t>
                      </a:r>
                      <a:endParaRPr lang="tr-TR" sz="1600" b="0" i="0" dirty="0"/>
                    </a:p>
                  </a:txBody>
                  <a:tcPr anchor="ctr"/>
                </a:tc>
                <a:tc>
                  <a:txBody>
                    <a:bodyPr/>
                    <a:lstStyle/>
                    <a:p>
                      <a:pPr algn="ctr"/>
                      <a:r>
                        <a:rPr lang="tr-TR" sz="1600" b="0" i="0" dirty="0" smtClean="0">
                          <a:hlinkClick r:id="rId32" action="ppaction://hlinksldjump"/>
                        </a:rPr>
                        <a:t>29.SORU</a:t>
                      </a:r>
                      <a:endParaRPr lang="tr-TR" sz="1600" b="0" i="0" dirty="0"/>
                    </a:p>
                  </a:txBody>
                  <a:tcPr anchor="ctr"/>
                </a:tc>
                <a:tc>
                  <a:txBody>
                    <a:bodyPr/>
                    <a:lstStyle/>
                    <a:p>
                      <a:pPr algn="ctr"/>
                      <a:r>
                        <a:rPr lang="tr-TR" sz="1600" b="0" i="0" dirty="0" smtClean="0">
                          <a:hlinkClick r:id="rId33" action="ppaction://hlinksldjump"/>
                        </a:rPr>
                        <a:t>30.SORU</a:t>
                      </a:r>
                      <a:endParaRPr lang="tr-TR" sz="1600" b="0" i="0" dirty="0"/>
                    </a:p>
                  </a:txBody>
                  <a:tcPr anchor="ctr"/>
                </a:tc>
                <a:tc>
                  <a:txBody>
                    <a:bodyPr/>
                    <a:lstStyle/>
                    <a:p>
                      <a:pPr algn="ctr"/>
                      <a:r>
                        <a:rPr lang="tr-TR" sz="1600" b="0" i="0" dirty="0" smtClean="0"/>
                        <a:t>YEDEK 5</a:t>
                      </a:r>
                    </a:p>
                  </a:txBody>
                  <a:tcPr anchor="ctr"/>
                </a:tc>
                <a:tc>
                  <a:txBody>
                    <a:bodyPr/>
                    <a:lstStyle/>
                    <a:p>
                      <a:pPr algn="ctr"/>
                      <a:r>
                        <a:rPr lang="tr-TR" sz="1600" b="0" i="0" dirty="0" smtClean="0"/>
                        <a:t>GÜNCEL 5</a:t>
                      </a:r>
                    </a:p>
                  </a:txBody>
                  <a:tcPr anchor="ctr"/>
                </a:tc>
              </a:tr>
            </a:tbl>
          </a:graphicData>
        </a:graphic>
      </p:graphicFrame>
    </p:spTree>
    <p:extLst>
      <p:ext uri="{BB962C8B-B14F-4D97-AF65-F5344CB8AC3E}">
        <p14:creationId xmlns:p14="http://schemas.microsoft.com/office/powerpoint/2010/main" val="328974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6521" cy="525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21284" y="33327"/>
            <a:ext cx="1886419" cy="1152128"/>
          </a:xfrm>
        </p:spPr>
        <p:txBody>
          <a:bodyPr anchor="ctr">
            <a:normAutofit/>
          </a:bodyPr>
          <a:lstStyle/>
          <a:p>
            <a:pPr marL="0" indent="0">
              <a:lnSpc>
                <a:spcPct val="115000"/>
              </a:lnSpc>
              <a:spcAft>
                <a:spcPts val="1000"/>
              </a:spcAft>
              <a:buNone/>
            </a:pPr>
            <a:r>
              <a:rPr lang="tr-TR" b="1" dirty="0">
                <a:solidFill>
                  <a:srgbClr val="FF0000"/>
                </a:solidFill>
                <a:ea typeface="Calibri"/>
                <a:cs typeface="Times New Roman"/>
              </a:rPr>
              <a:t>SORU </a:t>
            </a:r>
            <a:r>
              <a:rPr lang="tr-TR" b="1" dirty="0" smtClean="0">
                <a:solidFill>
                  <a:srgbClr val="FF0000"/>
                </a:solidFill>
                <a:ea typeface="Calibri"/>
                <a:cs typeface="Times New Roman"/>
              </a:rPr>
              <a:t>10</a:t>
            </a:r>
            <a:r>
              <a:rPr lang="tr-TR" dirty="0" smtClean="0">
                <a:solidFill>
                  <a:srgbClr val="FF0000"/>
                </a:solidFill>
                <a:ea typeface="Calibri"/>
                <a:cs typeface="Times New Roman"/>
              </a:rPr>
              <a:t>)</a:t>
            </a:r>
            <a:endParaRPr lang="tr-TR" dirty="0">
              <a:solidFill>
                <a:srgbClr val="FF0000"/>
              </a:solidFill>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4"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Tree>
    <p:extLst>
      <p:ext uri="{BB962C8B-B14F-4D97-AF65-F5344CB8AC3E}">
        <p14:creationId xmlns:p14="http://schemas.microsoft.com/office/powerpoint/2010/main" val="41427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a:blip r:embed="rId3"/>
          <a:srcRect/>
          <a:stretch>
            <a:fillRect/>
          </a:stretch>
        </p:blipFill>
        <p:spPr bwMode="auto">
          <a:xfrm>
            <a:off x="-1" y="1"/>
            <a:ext cx="9144001" cy="5013175"/>
          </a:xfrm>
          <a:prstGeom prst="rect">
            <a:avLst/>
          </a:prstGeom>
          <a:noFill/>
          <a:ln w="9525">
            <a:noFill/>
            <a:miter lim="800000"/>
            <a:headEnd/>
            <a:tailEnd/>
          </a:ln>
        </p:spPr>
      </p:pic>
      <p:sp>
        <p:nvSpPr>
          <p:cNvPr id="3" name="İçerik Yer Tutucusu 2"/>
          <p:cNvSpPr>
            <a:spLocks noGrp="1"/>
          </p:cNvSpPr>
          <p:nvPr>
            <p:ph idx="1"/>
          </p:nvPr>
        </p:nvSpPr>
        <p:spPr>
          <a:xfrm>
            <a:off x="21284" y="33327"/>
            <a:ext cx="1814411" cy="1152128"/>
          </a:xfrm>
        </p:spPr>
        <p:txBody>
          <a:bodyPr anchor="ctr">
            <a:normAutofit/>
          </a:bodyPr>
          <a:lstStyle/>
          <a:p>
            <a:pPr marL="0" indent="0">
              <a:lnSpc>
                <a:spcPct val="115000"/>
              </a:lnSpc>
              <a:spcAft>
                <a:spcPts val="1000"/>
              </a:spcAft>
              <a:buNone/>
            </a:pPr>
            <a:r>
              <a:rPr lang="tr-TR" sz="2800" b="1" dirty="0">
                <a:solidFill>
                  <a:srgbClr val="FF0000"/>
                </a:solidFill>
                <a:ea typeface="Calibri"/>
                <a:cs typeface="Times New Roman"/>
              </a:rPr>
              <a:t>SORU </a:t>
            </a:r>
            <a:r>
              <a:rPr lang="tr-TR" sz="2800" b="1" dirty="0" smtClean="0">
                <a:solidFill>
                  <a:srgbClr val="FF0000"/>
                </a:solidFill>
                <a:ea typeface="Calibri"/>
                <a:cs typeface="Times New Roman"/>
              </a:rPr>
              <a:t>16</a:t>
            </a:r>
            <a:r>
              <a:rPr lang="tr-TR" sz="2800" dirty="0" smtClean="0">
                <a:solidFill>
                  <a:srgbClr val="FF0000"/>
                </a:solidFill>
                <a:ea typeface="Calibri"/>
                <a:cs typeface="Times New Roman"/>
              </a:rPr>
              <a:t>)</a:t>
            </a:r>
            <a:endParaRPr lang="tr-TR" sz="2800" dirty="0">
              <a:solidFill>
                <a:srgbClr val="FF0000"/>
              </a:solidFill>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4"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Tree>
    <p:extLst>
      <p:ext uri="{BB962C8B-B14F-4D97-AF65-F5344CB8AC3E}">
        <p14:creationId xmlns:p14="http://schemas.microsoft.com/office/powerpoint/2010/main" val="2594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84" y="33327"/>
            <a:ext cx="2174451" cy="1152128"/>
          </a:xfrm>
        </p:spPr>
        <p:txBody>
          <a:bodyPr anchor="ctr">
            <a:normAutofit/>
          </a:bodyPr>
          <a:lstStyle/>
          <a:p>
            <a:pPr marL="0" indent="0">
              <a:lnSpc>
                <a:spcPct val="115000"/>
              </a:lnSpc>
              <a:spcAft>
                <a:spcPts val="1000"/>
              </a:spcAft>
              <a:buNone/>
            </a:pPr>
            <a:r>
              <a:rPr lang="tr-TR" b="1" dirty="0">
                <a:solidFill>
                  <a:srgbClr val="FF0000"/>
                </a:solidFill>
                <a:ea typeface="Calibri"/>
                <a:cs typeface="Times New Roman"/>
              </a:rPr>
              <a:t>SORU </a:t>
            </a:r>
            <a:r>
              <a:rPr lang="tr-TR" b="1" dirty="0" smtClean="0">
                <a:solidFill>
                  <a:srgbClr val="FF0000"/>
                </a:solidFill>
                <a:ea typeface="Calibri"/>
                <a:cs typeface="Times New Roman"/>
              </a:rPr>
              <a:t>22</a:t>
            </a:r>
            <a:r>
              <a:rPr lang="tr-TR" dirty="0" smtClean="0">
                <a:solidFill>
                  <a:srgbClr val="FF0000"/>
                </a:solidFill>
                <a:ea typeface="Calibri"/>
                <a:cs typeface="Times New Roman"/>
              </a:rPr>
              <a:t>)</a:t>
            </a:r>
            <a:endParaRPr lang="tr-TR" dirty="0">
              <a:solidFill>
                <a:srgbClr val="FF0000"/>
              </a:solidFill>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pic>
        <p:nvPicPr>
          <p:cNvPr id="10" name="Resim 9"/>
          <p:cNvPicPr/>
          <p:nvPr/>
        </p:nvPicPr>
        <p:blipFill>
          <a:blip r:embed="rId4"/>
          <a:srcRect/>
          <a:stretch>
            <a:fillRect/>
          </a:stretch>
        </p:blipFill>
        <p:spPr bwMode="auto">
          <a:xfrm>
            <a:off x="251520" y="908720"/>
            <a:ext cx="8568952" cy="2770941"/>
          </a:xfrm>
          <a:prstGeom prst="rect">
            <a:avLst/>
          </a:prstGeom>
          <a:noFill/>
          <a:ln w="9525">
            <a:noFill/>
            <a:miter lim="800000"/>
            <a:headEnd/>
            <a:tailEnd/>
          </a:ln>
        </p:spPr>
      </p:pic>
      <p:sp>
        <p:nvSpPr>
          <p:cNvPr id="6" name="Yuvarlatılmış Dikdörtgen 5"/>
          <p:cNvSpPr/>
          <p:nvPr/>
        </p:nvSpPr>
        <p:spPr>
          <a:xfrm>
            <a:off x="1008063" y="4005064"/>
            <a:ext cx="2873375" cy="360040"/>
          </a:xfrm>
          <a:prstGeom prst="roundRect">
            <a:avLst/>
          </a:prstGeom>
          <a:solidFill>
            <a:srgbClr val="92D05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effectLst>
                  <a:outerShdw blurRad="38100" dist="38100" dir="2700000" algn="tl">
                    <a:srgbClr val="000000">
                      <a:alpha val="43137"/>
                    </a:srgbClr>
                  </a:outerShdw>
                </a:effectLst>
              </a:rPr>
              <a:t>A)    II </a:t>
            </a:r>
            <a:r>
              <a:rPr lang="tr-TR" b="1" dirty="0">
                <a:solidFill>
                  <a:srgbClr val="FF0000"/>
                </a:solidFill>
                <a:effectLst>
                  <a:outerShdw blurRad="38100" dist="38100" dir="2700000" algn="tl">
                    <a:srgbClr val="000000">
                      <a:alpha val="43137"/>
                    </a:srgbClr>
                  </a:outerShdw>
                </a:effectLst>
              </a:rPr>
              <a:t>&gt; III &gt; IV &gt; I</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441" y="4704362"/>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441" y="3980929"/>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88" y="4725144"/>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5453318" y="4021289"/>
            <a:ext cx="1877438" cy="369332"/>
          </a:xfrm>
          <a:prstGeom prst="rect">
            <a:avLst/>
          </a:prstGeom>
        </p:spPr>
        <p:txBody>
          <a:bodyPr wrap="none" anchor="ctr">
            <a:spAutoFit/>
          </a:bodyPr>
          <a:lstStyle/>
          <a:p>
            <a:pPr algn="ctr"/>
            <a:r>
              <a:rPr lang="tr-TR" b="1" dirty="0" smtClean="0">
                <a:solidFill>
                  <a:srgbClr val="FF0000"/>
                </a:solidFill>
                <a:effectLst>
                  <a:outerShdw blurRad="38100" dist="38100" dir="2700000" algn="tl">
                    <a:srgbClr val="000000">
                      <a:alpha val="43137"/>
                    </a:srgbClr>
                  </a:outerShdw>
                </a:effectLst>
              </a:rPr>
              <a:t>B)    I  </a:t>
            </a:r>
            <a:r>
              <a:rPr lang="tr-TR" b="1" dirty="0">
                <a:solidFill>
                  <a:srgbClr val="FF0000"/>
                </a:solidFill>
                <a:effectLst>
                  <a:outerShdw blurRad="38100" dist="38100" dir="2700000" algn="tl">
                    <a:srgbClr val="000000">
                      <a:alpha val="43137"/>
                    </a:srgbClr>
                  </a:outerShdw>
                </a:effectLst>
              </a:rPr>
              <a:t>&gt; IV &gt; III &gt; II</a:t>
            </a:r>
          </a:p>
        </p:txBody>
      </p:sp>
      <p:sp>
        <p:nvSpPr>
          <p:cNvPr id="11" name="Dikdörtgen 10"/>
          <p:cNvSpPr/>
          <p:nvPr/>
        </p:nvSpPr>
        <p:spPr>
          <a:xfrm>
            <a:off x="1331640" y="4725144"/>
            <a:ext cx="2232248" cy="369332"/>
          </a:xfrm>
          <a:prstGeom prst="rect">
            <a:avLst/>
          </a:prstGeom>
        </p:spPr>
        <p:txBody>
          <a:bodyPr wrap="square" anchor="ctr">
            <a:spAutoFit/>
          </a:bodyPr>
          <a:lstStyle/>
          <a:p>
            <a:pPr algn="ctr"/>
            <a:r>
              <a:rPr lang="nn-NO" b="1" dirty="0" smtClean="0">
                <a:solidFill>
                  <a:srgbClr val="FF0000"/>
                </a:solidFill>
                <a:effectLst>
                  <a:outerShdw blurRad="38100" dist="38100" dir="2700000" algn="tl">
                    <a:srgbClr val="000000">
                      <a:alpha val="43137"/>
                    </a:srgbClr>
                  </a:outerShdw>
                </a:effectLst>
              </a:rPr>
              <a:t>C)</a:t>
            </a:r>
            <a:r>
              <a:rPr lang="tr-TR" b="1" dirty="0" smtClean="0">
                <a:solidFill>
                  <a:srgbClr val="FF0000"/>
                </a:solidFill>
                <a:effectLst>
                  <a:outerShdw blurRad="38100" dist="38100" dir="2700000" algn="tl">
                    <a:srgbClr val="000000">
                      <a:alpha val="43137"/>
                    </a:srgbClr>
                  </a:outerShdw>
                </a:effectLst>
              </a:rPr>
              <a:t>     </a:t>
            </a:r>
            <a:r>
              <a:rPr lang="nn-NO" b="1" dirty="0" smtClean="0">
                <a:solidFill>
                  <a:srgbClr val="FF0000"/>
                </a:solidFill>
                <a:effectLst>
                  <a:outerShdw blurRad="38100" dist="38100" dir="2700000" algn="tl">
                    <a:srgbClr val="000000">
                      <a:alpha val="43137"/>
                    </a:srgbClr>
                  </a:outerShdw>
                </a:effectLst>
              </a:rPr>
              <a:t>II </a:t>
            </a:r>
            <a:r>
              <a:rPr lang="nn-NO" b="1" dirty="0">
                <a:solidFill>
                  <a:srgbClr val="FF0000"/>
                </a:solidFill>
                <a:effectLst>
                  <a:outerShdw blurRad="38100" dist="38100" dir="2700000" algn="tl">
                    <a:srgbClr val="000000">
                      <a:alpha val="43137"/>
                    </a:srgbClr>
                  </a:outerShdw>
                </a:effectLst>
              </a:rPr>
              <a:t>&gt; </a:t>
            </a:r>
            <a:r>
              <a:rPr lang="tr-TR" b="1" dirty="0" smtClean="0">
                <a:solidFill>
                  <a:srgbClr val="FF0000"/>
                </a:solidFill>
                <a:effectLst>
                  <a:outerShdw blurRad="38100" dist="38100" dir="2700000" algn="tl">
                    <a:srgbClr val="000000">
                      <a:alpha val="43137"/>
                    </a:srgbClr>
                  </a:outerShdw>
                </a:effectLst>
              </a:rPr>
              <a:t>IV</a:t>
            </a:r>
            <a:r>
              <a:rPr lang="nn-NO" b="1" dirty="0" smtClean="0">
                <a:solidFill>
                  <a:srgbClr val="FF0000"/>
                </a:solidFill>
                <a:effectLst>
                  <a:outerShdw blurRad="38100" dist="38100" dir="2700000" algn="tl">
                    <a:srgbClr val="000000">
                      <a:alpha val="43137"/>
                    </a:srgbClr>
                  </a:outerShdw>
                </a:effectLst>
              </a:rPr>
              <a:t> </a:t>
            </a:r>
            <a:r>
              <a:rPr lang="nn-NO" b="1" dirty="0">
                <a:solidFill>
                  <a:srgbClr val="FF0000"/>
                </a:solidFill>
                <a:effectLst>
                  <a:outerShdw blurRad="38100" dist="38100" dir="2700000" algn="tl">
                    <a:srgbClr val="000000">
                      <a:alpha val="43137"/>
                    </a:srgbClr>
                  </a:outerShdw>
                </a:effectLst>
              </a:rPr>
              <a:t>&gt; </a:t>
            </a:r>
            <a:r>
              <a:rPr lang="tr-TR" b="1" smtClean="0">
                <a:solidFill>
                  <a:srgbClr val="FF0000"/>
                </a:solidFill>
                <a:effectLst>
                  <a:outerShdw blurRad="38100" dist="38100" dir="2700000" algn="tl">
                    <a:srgbClr val="000000">
                      <a:alpha val="43137"/>
                    </a:srgbClr>
                  </a:outerShdw>
                </a:effectLst>
              </a:rPr>
              <a:t>III</a:t>
            </a:r>
            <a:r>
              <a:rPr lang="nn-NO" b="1" smtClean="0">
                <a:solidFill>
                  <a:srgbClr val="FF0000"/>
                </a:solidFill>
                <a:effectLst>
                  <a:outerShdw blurRad="38100" dist="38100" dir="2700000" algn="tl">
                    <a:srgbClr val="000000">
                      <a:alpha val="43137"/>
                    </a:srgbClr>
                  </a:outerShdw>
                </a:effectLst>
              </a:rPr>
              <a:t> </a:t>
            </a:r>
            <a:r>
              <a:rPr lang="nn-NO" b="1" dirty="0">
                <a:solidFill>
                  <a:srgbClr val="FF0000"/>
                </a:solidFill>
                <a:effectLst>
                  <a:outerShdw blurRad="38100" dist="38100" dir="2700000" algn="tl">
                    <a:srgbClr val="000000">
                      <a:alpha val="43137"/>
                    </a:srgbClr>
                  </a:outerShdw>
                </a:effectLst>
              </a:rPr>
              <a:t>&gt; I</a:t>
            </a:r>
            <a:endParaRPr lang="tr-TR" b="1" dirty="0">
              <a:solidFill>
                <a:srgbClr val="FF0000"/>
              </a:solidFill>
              <a:effectLst>
                <a:outerShdw blurRad="38100" dist="38100" dir="2700000" algn="tl">
                  <a:srgbClr val="000000">
                    <a:alpha val="43137"/>
                  </a:srgbClr>
                </a:outerShdw>
              </a:effectLst>
            </a:endParaRPr>
          </a:p>
        </p:txBody>
      </p:sp>
      <p:sp>
        <p:nvSpPr>
          <p:cNvPr id="12" name="Dikdörtgen 11"/>
          <p:cNvSpPr/>
          <p:nvPr/>
        </p:nvSpPr>
        <p:spPr>
          <a:xfrm>
            <a:off x="5251340" y="4742357"/>
            <a:ext cx="1999265" cy="369332"/>
          </a:xfrm>
          <a:prstGeom prst="rect">
            <a:avLst/>
          </a:prstGeom>
        </p:spPr>
        <p:txBody>
          <a:bodyPr wrap="none">
            <a:spAutoFit/>
          </a:bodyPr>
          <a:lstStyle/>
          <a:p>
            <a:r>
              <a:rPr lang="tr-TR" b="1" dirty="0" smtClean="0">
                <a:solidFill>
                  <a:srgbClr val="FF0000"/>
                </a:solidFill>
                <a:effectLst>
                  <a:outerShdw blurRad="38100" dist="38100" dir="2700000" algn="tl">
                    <a:srgbClr val="000000">
                      <a:alpha val="43137"/>
                    </a:srgbClr>
                  </a:outerShdw>
                </a:effectLst>
              </a:rPr>
              <a:t>    </a:t>
            </a:r>
            <a:r>
              <a:rPr lang="nn-NO" b="1" dirty="0" smtClean="0">
                <a:solidFill>
                  <a:srgbClr val="FF0000"/>
                </a:solidFill>
                <a:effectLst>
                  <a:outerShdw blurRad="38100" dist="38100" dir="2700000" algn="tl">
                    <a:srgbClr val="000000">
                      <a:alpha val="43137"/>
                    </a:srgbClr>
                  </a:outerShdw>
                </a:effectLst>
              </a:rPr>
              <a:t>D)</a:t>
            </a:r>
            <a:r>
              <a:rPr lang="tr-TR" b="1" dirty="0" smtClean="0">
                <a:solidFill>
                  <a:srgbClr val="FF0000"/>
                </a:solidFill>
                <a:effectLst>
                  <a:outerShdw blurRad="38100" dist="38100" dir="2700000" algn="tl">
                    <a:srgbClr val="000000">
                      <a:alpha val="43137"/>
                    </a:srgbClr>
                  </a:outerShdw>
                </a:effectLst>
              </a:rPr>
              <a:t>   </a:t>
            </a:r>
            <a:r>
              <a:rPr lang="nn-NO" b="1" dirty="0" smtClean="0">
                <a:solidFill>
                  <a:srgbClr val="FF0000"/>
                </a:solidFill>
                <a:effectLst>
                  <a:outerShdw blurRad="38100" dist="38100" dir="2700000" algn="tl">
                    <a:srgbClr val="000000">
                      <a:alpha val="43137"/>
                    </a:srgbClr>
                  </a:outerShdw>
                </a:effectLst>
              </a:rPr>
              <a:t>IV </a:t>
            </a:r>
            <a:r>
              <a:rPr lang="nn-NO" b="1" dirty="0">
                <a:solidFill>
                  <a:srgbClr val="FF0000"/>
                </a:solidFill>
                <a:effectLst>
                  <a:outerShdw blurRad="38100" dist="38100" dir="2700000" algn="tl">
                    <a:srgbClr val="000000">
                      <a:alpha val="43137"/>
                    </a:srgbClr>
                  </a:outerShdw>
                </a:effectLst>
              </a:rPr>
              <a:t>&gt; II &gt; III &gt; I</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62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966" y="2060848"/>
            <a:ext cx="8748514" cy="1152128"/>
          </a:xfrm>
        </p:spPr>
        <p:txBody>
          <a:bodyPr anchor="ctr">
            <a:normAutofit/>
          </a:bodyPr>
          <a:lstStyle/>
          <a:p>
            <a:pPr marL="0" indent="0">
              <a:lnSpc>
                <a:spcPct val="115000"/>
              </a:lnSpc>
              <a:spcAft>
                <a:spcPts val="1000"/>
              </a:spcAft>
              <a:buNone/>
            </a:pPr>
            <a:r>
              <a:rPr lang="tr-TR" b="1" dirty="0">
                <a:solidFill>
                  <a:srgbClr val="FF0000"/>
                </a:solidFill>
                <a:ea typeface="Calibri"/>
                <a:cs typeface="Times New Roman"/>
              </a:rPr>
              <a:t>SORU </a:t>
            </a:r>
            <a:r>
              <a:rPr lang="tr-TR" b="1" dirty="0" smtClean="0">
                <a:solidFill>
                  <a:srgbClr val="FF0000"/>
                </a:solidFill>
                <a:ea typeface="Calibri"/>
                <a:cs typeface="Times New Roman"/>
              </a:rPr>
              <a:t>28</a:t>
            </a:r>
            <a:r>
              <a:rPr lang="tr-TR" dirty="0" smtClean="0">
                <a:solidFill>
                  <a:srgbClr val="FF0000"/>
                </a:solidFill>
                <a:ea typeface="Calibri"/>
                <a:cs typeface="Times New Roman"/>
              </a:rPr>
              <a:t>)  </a:t>
            </a:r>
            <a:r>
              <a:rPr lang="tr-TR" sz="2800" b="1" dirty="0" smtClean="0">
                <a:effectLst>
                  <a:outerShdw blurRad="38100" dist="38100" dir="2700000" algn="tl">
                    <a:srgbClr val="000000">
                      <a:alpha val="43137"/>
                    </a:srgbClr>
                  </a:outerShdw>
                </a:effectLst>
                <a:ea typeface="Calibri"/>
                <a:cs typeface="Times New Roman"/>
              </a:rPr>
              <a:t>Bir çözeltinin asidik yapıda olduğu yukarıdaki işlemlerden hangileri ile belirlenebilir?</a:t>
            </a:r>
            <a:endParaRPr lang="tr-TR" sz="28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1008063" y="4005064"/>
            <a:ext cx="2873375" cy="360040"/>
          </a:xfrm>
          <a:prstGeom prst="round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effectLst>
                  <a:outerShdw blurRad="38100" dist="38100" dir="2700000" algn="tl">
                    <a:srgbClr val="000000">
                      <a:alpha val="43137"/>
                    </a:srgbClr>
                  </a:outerShdw>
                </a:effectLst>
              </a:rPr>
              <a:t>A)    I-II</a:t>
            </a:r>
            <a:endParaRPr lang="tr-TR" b="1"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4704362"/>
            <a:ext cx="2901950" cy="384175"/>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3980929"/>
            <a:ext cx="2901950" cy="384175"/>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725144"/>
            <a:ext cx="2901950" cy="384175"/>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5905367" y="4021289"/>
            <a:ext cx="973343" cy="369332"/>
          </a:xfrm>
          <a:prstGeom prst="rect">
            <a:avLst/>
          </a:prstGeom>
        </p:spPr>
        <p:txBody>
          <a:bodyPr wrap="none" anchor="ctr">
            <a:spAutoFit/>
          </a:bodyPr>
          <a:lstStyle/>
          <a:p>
            <a:pPr algn="ctr"/>
            <a:r>
              <a:rPr lang="tr-TR" b="1" dirty="0" smtClean="0">
                <a:solidFill>
                  <a:srgbClr val="FF0000"/>
                </a:solidFill>
                <a:effectLst>
                  <a:outerShdw blurRad="38100" dist="38100" dir="2700000" algn="tl">
                    <a:srgbClr val="000000">
                      <a:alpha val="43137"/>
                    </a:srgbClr>
                  </a:outerShdw>
                </a:effectLst>
              </a:rPr>
              <a:t>B)    II-III</a:t>
            </a:r>
            <a:endParaRPr lang="tr-TR" b="1" dirty="0">
              <a:solidFill>
                <a:srgbClr val="FF0000"/>
              </a:solidFill>
              <a:effectLst>
                <a:outerShdw blurRad="38100" dist="38100" dir="2700000" algn="tl">
                  <a:srgbClr val="000000">
                    <a:alpha val="43137"/>
                  </a:srgbClr>
                </a:outerShdw>
              </a:effectLst>
            </a:endParaRPr>
          </a:p>
        </p:txBody>
      </p:sp>
      <p:sp>
        <p:nvSpPr>
          <p:cNvPr id="11" name="Dikdörtgen 10"/>
          <p:cNvSpPr/>
          <p:nvPr/>
        </p:nvSpPr>
        <p:spPr>
          <a:xfrm>
            <a:off x="1331640" y="4725144"/>
            <a:ext cx="2232248" cy="369332"/>
          </a:xfrm>
          <a:prstGeom prst="rect">
            <a:avLst/>
          </a:prstGeom>
        </p:spPr>
        <p:txBody>
          <a:bodyPr wrap="square" anchor="ctr">
            <a:spAutoFit/>
          </a:bodyPr>
          <a:lstStyle/>
          <a:p>
            <a:pPr algn="ctr"/>
            <a:r>
              <a:rPr lang="nn-NO" b="1" dirty="0" smtClean="0">
                <a:solidFill>
                  <a:srgbClr val="FF0000"/>
                </a:solidFill>
                <a:effectLst>
                  <a:outerShdw blurRad="38100" dist="38100" dir="2700000" algn="tl">
                    <a:srgbClr val="000000">
                      <a:alpha val="43137"/>
                    </a:srgbClr>
                  </a:outerShdw>
                </a:effectLst>
              </a:rPr>
              <a:t>C)</a:t>
            </a:r>
            <a:r>
              <a:rPr lang="tr-TR" b="1" dirty="0" smtClean="0">
                <a:solidFill>
                  <a:srgbClr val="FF0000"/>
                </a:solidFill>
                <a:effectLst>
                  <a:outerShdw blurRad="38100" dist="38100" dir="2700000" algn="tl">
                    <a:srgbClr val="000000">
                      <a:alpha val="43137"/>
                    </a:srgbClr>
                  </a:outerShdw>
                </a:effectLst>
              </a:rPr>
              <a:t>     I-III</a:t>
            </a:r>
            <a:endParaRPr lang="tr-TR" b="1" dirty="0">
              <a:solidFill>
                <a:srgbClr val="FF0000"/>
              </a:solidFill>
              <a:effectLst>
                <a:outerShdw blurRad="38100" dist="38100" dir="2700000" algn="tl">
                  <a:srgbClr val="000000">
                    <a:alpha val="43137"/>
                  </a:srgbClr>
                </a:outerShdw>
              </a:effectLst>
            </a:endParaRPr>
          </a:p>
        </p:txBody>
      </p:sp>
      <p:sp>
        <p:nvSpPr>
          <p:cNvPr id="12" name="Dikdörtgen 11"/>
          <p:cNvSpPr/>
          <p:nvPr/>
        </p:nvSpPr>
        <p:spPr>
          <a:xfrm>
            <a:off x="5251340" y="4742357"/>
            <a:ext cx="1279517" cy="369332"/>
          </a:xfrm>
          <a:prstGeom prst="rect">
            <a:avLst/>
          </a:prstGeom>
        </p:spPr>
        <p:txBody>
          <a:bodyPr wrap="none">
            <a:spAutoFit/>
          </a:bodyPr>
          <a:lstStyle/>
          <a:p>
            <a:r>
              <a:rPr lang="tr-TR" b="1" dirty="0" smtClean="0">
                <a:solidFill>
                  <a:srgbClr val="FF0000"/>
                </a:solidFill>
                <a:effectLst>
                  <a:outerShdw blurRad="38100" dist="38100" dir="2700000" algn="tl">
                    <a:srgbClr val="000000">
                      <a:alpha val="43137"/>
                    </a:srgbClr>
                  </a:outerShdw>
                </a:effectLst>
              </a:rPr>
              <a:t>    </a:t>
            </a:r>
            <a:r>
              <a:rPr lang="nn-NO" b="1" dirty="0" smtClean="0">
                <a:solidFill>
                  <a:srgbClr val="FF0000"/>
                </a:solidFill>
                <a:effectLst>
                  <a:outerShdw blurRad="38100" dist="38100" dir="2700000" algn="tl">
                    <a:srgbClr val="000000">
                      <a:alpha val="43137"/>
                    </a:srgbClr>
                  </a:outerShdw>
                </a:effectLst>
              </a:rPr>
              <a:t>D)</a:t>
            </a:r>
            <a:r>
              <a:rPr lang="tr-TR" b="1" dirty="0" smtClean="0">
                <a:solidFill>
                  <a:srgbClr val="FF0000"/>
                </a:solidFill>
                <a:effectLst>
                  <a:outerShdw blurRad="38100" dist="38100" dir="2700000" algn="tl">
                    <a:srgbClr val="000000">
                      <a:alpha val="43137"/>
                    </a:srgbClr>
                  </a:outerShdw>
                </a:effectLst>
              </a:rPr>
              <a:t>   I-II-III</a:t>
            </a:r>
            <a:endParaRPr lang="tr-TR" b="1" dirty="0">
              <a:solidFill>
                <a:srgbClr val="FF0000"/>
              </a:solidFill>
              <a:effectLst>
                <a:outerShdw blurRad="38100" dist="38100" dir="2700000" algn="tl">
                  <a:srgbClr val="000000">
                    <a:alpha val="43137"/>
                  </a:srgbClr>
                </a:outerShdw>
              </a:effectLst>
            </a:endParaRPr>
          </a:p>
        </p:txBody>
      </p:sp>
      <p:sp>
        <p:nvSpPr>
          <p:cNvPr id="16" name="Yuvarlatılmış Dikdörtgen 15"/>
          <p:cNvSpPr/>
          <p:nvPr/>
        </p:nvSpPr>
        <p:spPr>
          <a:xfrm>
            <a:off x="634511" y="332656"/>
            <a:ext cx="5904656" cy="360040"/>
          </a:xfrm>
          <a:prstGeom prst="roundRect">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effectLst>
                  <a:outerShdw blurRad="38100" dist="38100" dir="2700000" algn="tl">
                    <a:srgbClr val="000000">
                      <a:alpha val="43137"/>
                    </a:srgbClr>
                  </a:outerShdw>
                </a:effectLst>
              </a:rPr>
              <a:t>I .   Kırmızı turnusol kağıdı daldırmak</a:t>
            </a:r>
            <a:endParaRPr lang="tr-TR" b="1" dirty="0">
              <a:effectLst>
                <a:outerShdw blurRad="38100" dist="38100" dir="2700000" algn="tl">
                  <a:srgbClr val="000000">
                    <a:alpha val="43137"/>
                  </a:srgbClr>
                </a:outerShdw>
              </a:effectLst>
            </a:endParaRPr>
          </a:p>
        </p:txBody>
      </p:sp>
      <p:sp>
        <p:nvSpPr>
          <p:cNvPr id="17" name="Yuvarlatılmış Dikdörtgen 16"/>
          <p:cNvSpPr/>
          <p:nvPr/>
        </p:nvSpPr>
        <p:spPr>
          <a:xfrm>
            <a:off x="611560" y="908720"/>
            <a:ext cx="5904656" cy="360040"/>
          </a:xfrm>
          <a:prstGeom prst="roundRect">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effectLst>
                  <a:outerShdw blurRad="38100" dist="38100" dir="2700000" algn="tl">
                    <a:srgbClr val="000000">
                      <a:alpha val="43137"/>
                    </a:srgbClr>
                  </a:outerShdw>
                </a:effectLst>
              </a:rPr>
              <a:t>II.   Magnezyum daldırmak</a:t>
            </a:r>
            <a:endParaRPr lang="tr-TR" b="1" dirty="0">
              <a:effectLst>
                <a:outerShdw blurRad="38100" dist="38100" dir="2700000" algn="tl">
                  <a:srgbClr val="000000">
                    <a:alpha val="43137"/>
                  </a:srgbClr>
                </a:outerShdw>
              </a:effectLst>
            </a:endParaRPr>
          </a:p>
        </p:txBody>
      </p:sp>
      <p:sp>
        <p:nvSpPr>
          <p:cNvPr id="18" name="Yuvarlatılmış Dikdörtgen 17"/>
          <p:cNvSpPr/>
          <p:nvPr/>
        </p:nvSpPr>
        <p:spPr>
          <a:xfrm>
            <a:off x="640097" y="1484784"/>
            <a:ext cx="5904656" cy="360040"/>
          </a:xfrm>
          <a:prstGeom prst="roundRect">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effectLst>
                  <a:outerShdw blurRad="38100" dist="38100" dir="2700000" algn="tl">
                    <a:srgbClr val="000000">
                      <a:alpha val="43137"/>
                    </a:srgbClr>
                  </a:outerShdw>
                </a:effectLst>
              </a:rPr>
              <a:t>III .   Mavi  turnusol kağıdı daldırmak</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77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7" y="116632"/>
            <a:ext cx="8229600" cy="2736304"/>
          </a:xfrm>
        </p:spPr>
        <p:txBody>
          <a:bodyPr anchor="ctr">
            <a:normAutofit/>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5)  </a:t>
            </a:r>
            <a:r>
              <a:rPr lang="tr-TR" sz="2400" b="1" dirty="0" smtClean="0">
                <a:effectLst>
                  <a:outerShdw blurRad="38100" dist="38100" dir="2700000" algn="tl">
                    <a:srgbClr val="000000">
                      <a:alpha val="43137"/>
                    </a:srgbClr>
                  </a:outerShdw>
                </a:effectLst>
                <a:ea typeface="Calibri"/>
                <a:cs typeface="Times New Roman"/>
              </a:rPr>
              <a:t>Mustafa </a:t>
            </a:r>
            <a:r>
              <a:rPr lang="tr-TR" sz="2400" b="1" dirty="0">
                <a:effectLst>
                  <a:outerShdw blurRad="38100" dist="38100" dir="2700000" algn="tl">
                    <a:srgbClr val="000000">
                      <a:alpha val="43137"/>
                    </a:srgbClr>
                  </a:outerShdw>
                </a:effectLst>
                <a:ea typeface="Calibri"/>
                <a:cs typeface="Times New Roman"/>
              </a:rPr>
              <a:t>Kemal’in Atatürk ilkelerini dikkate alarak ülkede siyasi, sosyal, ekonomik, kültürel ve eğitim alanlarında inkılaplar yapması Atatürk ilkelerinin hangi ortak özelliğini kapsamaktadır?</a:t>
            </a:r>
            <a:endParaRPr lang="tr-TR" sz="24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4" name="Yuvarlatılmış Dikdörtgen 33"/>
          <p:cNvSpPr/>
          <p:nvPr/>
        </p:nvSpPr>
        <p:spPr>
          <a:xfrm>
            <a:off x="1699905" y="3118183"/>
            <a:ext cx="1947965" cy="432048"/>
          </a:xfrm>
          <a:prstGeom prst="roundRect">
            <a:avLst/>
          </a:prstGeom>
          <a:solidFill>
            <a:srgbClr val="FF00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 Evrensellik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134046"/>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304" y="3940348"/>
            <a:ext cx="1943291"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316" y="4005064"/>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Dikdörtgen 36"/>
          <p:cNvSpPr/>
          <p:nvPr/>
        </p:nvSpPr>
        <p:spPr>
          <a:xfrm>
            <a:off x="5651942" y="3177980"/>
            <a:ext cx="1800200" cy="369332"/>
          </a:xfrm>
          <a:prstGeom prst="rect">
            <a:avLst/>
          </a:prstGeom>
        </p:spPr>
        <p:txBody>
          <a:bodyPr wrap="square" anchor="ctr">
            <a:spAutoFit/>
          </a:bodyPr>
          <a:lstStyle/>
          <a:p>
            <a:pPr algn="ctr"/>
            <a:r>
              <a:rPr lang="tr-TR" b="1" dirty="0"/>
              <a:t>B) Barışçılık</a:t>
            </a:r>
          </a:p>
        </p:txBody>
      </p:sp>
      <p:sp>
        <p:nvSpPr>
          <p:cNvPr id="38" name="Dikdörtgen 37"/>
          <p:cNvSpPr/>
          <p:nvPr/>
        </p:nvSpPr>
        <p:spPr>
          <a:xfrm>
            <a:off x="1699905" y="4028216"/>
            <a:ext cx="1924886" cy="369332"/>
          </a:xfrm>
          <a:prstGeom prst="rect">
            <a:avLst/>
          </a:prstGeom>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tr-TR" b="1" dirty="0">
                <a:effectLst>
                  <a:outerShdw blurRad="38100" dist="38100" dir="2700000" algn="tl">
                    <a:srgbClr val="000000">
                      <a:alpha val="43137"/>
                    </a:srgbClr>
                  </a:outerShdw>
                </a:effectLst>
              </a:rPr>
              <a:t>C) Uygulanabilirlik</a:t>
            </a:r>
          </a:p>
        </p:txBody>
      </p:sp>
      <p:sp>
        <p:nvSpPr>
          <p:cNvPr id="39" name="Dikdörtgen 38"/>
          <p:cNvSpPr/>
          <p:nvPr/>
        </p:nvSpPr>
        <p:spPr>
          <a:xfrm>
            <a:off x="5697877" y="3984282"/>
            <a:ext cx="1610427" cy="369332"/>
          </a:xfrm>
          <a:prstGeom prst="rect">
            <a:avLst/>
          </a:prstGeom>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tr-TR" b="1" dirty="0">
                <a:effectLst>
                  <a:outerShdw blurRad="38100" dist="38100" dir="2700000" algn="tl">
                    <a:srgbClr val="000000">
                      <a:alpha val="43137"/>
                    </a:srgbClr>
                  </a:outerShdw>
                </a:effectLst>
              </a:rPr>
              <a:t>D) Ulusallık</a:t>
            </a:r>
          </a:p>
        </p:txBody>
      </p:sp>
      <p:sp>
        <p:nvSpPr>
          <p:cNvPr id="15" name="Isosceles Triangle 11"/>
          <p:cNvSpPr/>
          <p:nvPr/>
        </p:nvSpPr>
        <p:spPr>
          <a:xfrm>
            <a:off x="3478886" y="4048308"/>
            <a:ext cx="2232248" cy="1548172"/>
          </a:xfrm>
          <a:prstGeom prst="triangle">
            <a:avLst>
              <a:gd name="adj" fmla="val 50000"/>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6" name="Isosceles Triangle 10"/>
          <p:cNvSpPr/>
          <p:nvPr/>
        </p:nvSpPr>
        <p:spPr>
          <a:xfrm flipV="1">
            <a:off x="3478886" y="2464132"/>
            <a:ext cx="2232248" cy="1548172"/>
          </a:xfrm>
          <a:prstGeom prst="triangle">
            <a:avLst>
              <a:gd name="adj" fmla="val 50000"/>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7" name="Pentagon 7"/>
          <p:cNvSpPr/>
          <p:nvPr/>
        </p:nvSpPr>
        <p:spPr>
          <a:xfrm rot="16200000">
            <a:off x="3802922" y="4786390"/>
            <a:ext cx="1584176" cy="108012"/>
          </a:xfrm>
          <a:prstGeom prst="homePlate">
            <a:avLst/>
          </a:prstGeom>
          <a:solidFill>
            <a:srgbClr val="993300"/>
          </a:solidFill>
          <a:ln w="25400" cap="flat" cmpd="sng" algn="ctr">
            <a:solidFill>
              <a:srgbClr val="99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8" name="Flowchart: Collate 3"/>
          <p:cNvSpPr/>
          <p:nvPr/>
        </p:nvSpPr>
        <p:spPr>
          <a:xfrm>
            <a:off x="3424880" y="2428128"/>
            <a:ext cx="2286254" cy="3200176"/>
          </a:xfrm>
          <a:prstGeom prst="flowChartCollate">
            <a:avLst/>
          </a:prstGeom>
          <a:noFill/>
          <a:ln w="571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Arial"/>
            </a:endParaRPr>
          </a:p>
        </p:txBody>
      </p:sp>
      <p:sp>
        <p:nvSpPr>
          <p:cNvPr id="19" name="TextBox 12"/>
          <p:cNvSpPr txBox="1"/>
          <p:nvPr/>
        </p:nvSpPr>
        <p:spPr>
          <a:xfrm>
            <a:off x="4064257" y="2644152"/>
            <a:ext cx="1061509"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1 </a:t>
            </a:r>
            <a:r>
              <a:rPr kumimoji="0" lang="tr-TR" sz="1800" b="0" i="0" u="none" strike="noStrike" kern="0" cap="none" spc="0" normalizeH="0" baseline="0" noProof="0" dirty="0" smtClean="0">
                <a:ln>
                  <a:noFill/>
                </a:ln>
                <a:solidFill>
                  <a:sysClr val="windowText" lastClr="000000"/>
                </a:solidFill>
                <a:effectLst/>
                <a:uLnTx/>
                <a:uFillTx/>
              </a:rPr>
              <a:t>DAKİKA</a:t>
            </a:r>
            <a:endParaRPr kumimoji="0" lang="en-GB" sz="1800" b="0" i="0" u="none" strike="noStrike" kern="0" cap="none" spc="0" normalizeH="0" baseline="0" noProof="0" dirty="0">
              <a:ln>
                <a:noFill/>
              </a:ln>
              <a:solidFill>
                <a:sysClr val="windowText" lastClr="000000"/>
              </a:solidFill>
              <a:effectLst/>
              <a:uLnTx/>
              <a:uFillTx/>
            </a:endParaRPr>
          </a:p>
        </p:txBody>
      </p:sp>
      <p:sp>
        <p:nvSpPr>
          <p:cNvPr id="20" name="Text Box 5"/>
          <p:cNvSpPr txBox="1">
            <a:spLocks noChangeArrowheads="1"/>
          </p:cNvSpPr>
          <p:nvPr/>
        </p:nvSpPr>
        <p:spPr bwMode="auto">
          <a:xfrm>
            <a:off x="3960010" y="4804392"/>
            <a:ext cx="1144865" cy="40011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smtClean="0">
                <a:ln>
                  <a:noFill/>
                </a:ln>
                <a:solidFill>
                  <a:sysClr val="windowText" lastClr="000000"/>
                </a:solidFill>
                <a:effectLst/>
                <a:uLnTx/>
                <a:uFillTx/>
              </a:rPr>
              <a:t>Süre Bitti</a:t>
            </a:r>
            <a:endParaRPr kumimoji="0" lang="en-GB"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6191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6"/>
                                        </p:tgtEl>
                                      </p:cBhvr>
                                    </p:animEffect>
                                    <p:set>
                                      <p:cBhvr>
                                        <p:cTn id="7" dur="1" fill="hold">
                                          <p:stCondLst>
                                            <p:cond delay="59999"/>
                                          </p:stCondLst>
                                        </p:cTn>
                                        <p:tgtEl>
                                          <p:spTgt spid="16"/>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600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7" y="116632"/>
            <a:ext cx="8229600" cy="2376264"/>
          </a:xfrm>
        </p:spPr>
        <p:txBody>
          <a:bodyPr anchor="ctr">
            <a:normAutofit/>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11) </a:t>
            </a:r>
            <a:r>
              <a:rPr lang="tr-TR" sz="2400" dirty="0">
                <a:effectLst>
                  <a:outerShdw blurRad="38100" dist="38100" dir="2700000" algn="tl">
                    <a:srgbClr val="000000">
                      <a:alpha val="43137"/>
                    </a:srgbClr>
                  </a:outerShdw>
                </a:effectLst>
                <a:ea typeface="Times New Roman"/>
                <a:cs typeface="Times New Roman"/>
              </a:rPr>
              <a:t>"Birinci İnönü Savaşı'nın kazanılması, Büyük Millet Meclisinin uluslararası alanda itibarını artırmıştır." </a:t>
            </a:r>
            <a:r>
              <a:rPr lang="tr-TR" sz="2400" b="1" dirty="0">
                <a:effectLst>
                  <a:outerShdw blurRad="38100" dist="38100" dir="2700000" algn="tl">
                    <a:srgbClr val="000000">
                      <a:alpha val="43137"/>
                    </a:srgbClr>
                  </a:outerShdw>
                </a:effectLst>
                <a:ea typeface="Times New Roman"/>
                <a:cs typeface="Times New Roman"/>
              </a:rPr>
              <a:t>diyen bir öğrenci bu iddiasına, Birinci İnönü Sa­vaşı'nın aşağıdaki sonuçlarından hangisini ka­nıt olarak gösterebilir? </a:t>
            </a:r>
            <a:endParaRPr lang="tr-TR" sz="24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sp>
        <p:nvSpPr>
          <p:cNvPr id="2" name="Dikdörtgen 1"/>
          <p:cNvSpPr/>
          <p:nvPr/>
        </p:nvSpPr>
        <p:spPr>
          <a:xfrm>
            <a:off x="982426" y="2420888"/>
            <a:ext cx="5965838" cy="360040"/>
          </a:xfrm>
          <a:prstGeom prst="rect">
            <a:avLst/>
          </a:prstGeom>
          <a:solidFill>
            <a:srgbClr val="FFFF00"/>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bg1"/>
                </a:solidFill>
                <a:effectLst>
                  <a:outerShdw blurRad="38100" dist="38100" dir="2700000" algn="tl">
                    <a:srgbClr val="000000">
                      <a:alpha val="43137"/>
                    </a:srgbClr>
                  </a:outerShdw>
                </a:effectLst>
              </a:rPr>
              <a:t>A) Teşkilat-ı Esasiye Kanunu'nun çıkarılmasını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25" y="3038475"/>
            <a:ext cx="5965839" cy="7810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26" y="3581400"/>
            <a:ext cx="5965838" cy="7810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08" y="4216406"/>
            <a:ext cx="5956256" cy="7810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974753" y="3059668"/>
            <a:ext cx="5906197" cy="369332"/>
          </a:xfrm>
          <a:prstGeom prst="rect">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tr-TR" b="1" dirty="0">
                <a:solidFill>
                  <a:schemeClr val="bg1"/>
                </a:solidFill>
                <a:effectLst>
                  <a:outerShdw blurRad="38100" dist="38100" dir="2700000" algn="tl">
                    <a:srgbClr val="000000">
                      <a:alpha val="43137"/>
                    </a:srgbClr>
                  </a:outerShdw>
                </a:effectLst>
              </a:rPr>
              <a:t>B) İstiklal Marşı'nın kabul edilmesini </a:t>
            </a:r>
          </a:p>
        </p:txBody>
      </p:sp>
      <p:sp>
        <p:nvSpPr>
          <p:cNvPr id="7" name="Dikdörtgen 6"/>
          <p:cNvSpPr/>
          <p:nvPr/>
        </p:nvSpPr>
        <p:spPr>
          <a:xfrm>
            <a:off x="1008064" y="3581400"/>
            <a:ext cx="5872888" cy="369332"/>
          </a:xfrm>
          <a:prstGeom prst="rect">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tr-TR" b="1" dirty="0" smtClean="0">
                <a:solidFill>
                  <a:schemeClr val="bg1"/>
                </a:solidFill>
                <a:effectLst>
                  <a:outerShdw blurRad="38100" dist="38100" dir="2700000" algn="tl">
                    <a:srgbClr val="000000">
                      <a:alpha val="43137"/>
                    </a:srgbClr>
                  </a:outerShdw>
                </a:effectLst>
              </a:rPr>
              <a:t>C) Sovyet </a:t>
            </a:r>
            <a:r>
              <a:rPr lang="tr-TR" b="1" dirty="0">
                <a:solidFill>
                  <a:schemeClr val="bg1"/>
                </a:solidFill>
                <a:effectLst>
                  <a:outerShdw blurRad="38100" dist="38100" dir="2700000" algn="tl">
                    <a:srgbClr val="000000">
                      <a:alpha val="43137"/>
                    </a:srgbClr>
                  </a:outerShdw>
                </a:effectLst>
              </a:rPr>
              <a:t>Rusya ile Moskova Antlaşması'nın </a:t>
            </a:r>
            <a:r>
              <a:rPr lang="tr-TR" b="1" dirty="0" smtClean="0">
                <a:solidFill>
                  <a:schemeClr val="bg1"/>
                </a:solidFill>
                <a:effectLst>
                  <a:outerShdw blurRad="38100" dist="38100" dir="2700000" algn="tl">
                    <a:srgbClr val="000000">
                      <a:alpha val="43137"/>
                    </a:srgbClr>
                  </a:outerShdw>
                </a:effectLst>
              </a:rPr>
              <a:t>imzalanmasını </a:t>
            </a:r>
            <a:endParaRPr lang="tr-TR" b="1" dirty="0">
              <a:solidFill>
                <a:schemeClr val="bg1"/>
              </a:solidFill>
              <a:effectLst>
                <a:outerShdw blurRad="38100" dist="38100" dir="2700000" algn="tl">
                  <a:srgbClr val="000000">
                    <a:alpha val="43137"/>
                  </a:srgbClr>
                </a:outerShdw>
              </a:effectLst>
            </a:endParaRPr>
          </a:p>
        </p:txBody>
      </p:sp>
      <p:sp>
        <p:nvSpPr>
          <p:cNvPr id="8" name="Dikdörtgen 7"/>
          <p:cNvSpPr/>
          <p:nvPr/>
        </p:nvSpPr>
        <p:spPr>
          <a:xfrm>
            <a:off x="1011504" y="4216406"/>
            <a:ext cx="5869447" cy="369332"/>
          </a:xfrm>
          <a:prstGeom prst="rect">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tr-TR" b="1" dirty="0">
                <a:solidFill>
                  <a:schemeClr val="bg1"/>
                </a:solidFill>
                <a:effectLst>
                  <a:outerShdw blurRad="38100" dist="38100" dir="2700000" algn="tl">
                    <a:srgbClr val="000000">
                      <a:alpha val="43137"/>
                    </a:srgbClr>
                  </a:outerShdw>
                </a:effectLst>
              </a:rPr>
              <a:t>D) Büyük Millet Meclisine duyulan güvenin </a:t>
            </a:r>
            <a:r>
              <a:rPr lang="tr-TR" b="1" dirty="0" smtClean="0">
                <a:solidFill>
                  <a:schemeClr val="bg1"/>
                </a:solidFill>
                <a:effectLst>
                  <a:outerShdw blurRad="38100" dist="38100" dir="2700000" algn="tl">
                    <a:srgbClr val="000000">
                      <a:alpha val="43137"/>
                    </a:srgbClr>
                  </a:outerShdw>
                </a:effectLst>
              </a:rPr>
              <a:t>artmasını</a:t>
            </a:r>
            <a:endParaRPr lang="tr-T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607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96521" cy="2376264"/>
          </a:xfrm>
        </p:spPr>
        <p:txBody>
          <a:bodyPr anchor="ctr">
            <a:normAutofit/>
          </a:bodyP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17) </a:t>
            </a:r>
            <a:r>
              <a:rPr lang="tr-TR" sz="2000" dirty="0">
                <a:effectLst>
                  <a:outerShdw blurRad="38100" dist="38100" dir="2700000" algn="tl">
                    <a:srgbClr val="000000">
                      <a:alpha val="43137"/>
                    </a:srgbClr>
                  </a:outerShdw>
                </a:effectLst>
                <a:ea typeface="Times New Roman"/>
                <a:cs typeface="Times New Roman"/>
              </a:rPr>
              <a:t>"Ülkede yaşayan gayrimüslimler Türk vatandaşı kabul edilecektir." </a:t>
            </a:r>
          </a:p>
          <a:p>
            <a:pPr marL="0" indent="0" algn="r">
              <a:lnSpc>
                <a:spcPct val="115000"/>
              </a:lnSpc>
              <a:spcAft>
                <a:spcPts val="1000"/>
              </a:spcAft>
              <a:buNone/>
            </a:pPr>
            <a:r>
              <a:rPr lang="tr-TR" sz="1700" b="1" u="sng" dirty="0">
                <a:effectLst>
                  <a:outerShdw blurRad="38100" dist="38100" dir="2700000" algn="tl">
                    <a:srgbClr val="000000">
                      <a:alpha val="43137"/>
                    </a:srgbClr>
                  </a:outerShdw>
                </a:effectLst>
                <a:ea typeface="Times New Roman"/>
                <a:cs typeface="Times New Roman"/>
              </a:rPr>
              <a:t>Lozan Barış Antlaşması </a:t>
            </a:r>
            <a:r>
              <a:rPr lang="tr-TR" sz="1700" b="1" u="sng" dirty="0" smtClean="0">
                <a:effectLst>
                  <a:outerShdw blurRad="38100" dist="38100" dir="2700000" algn="tl">
                    <a:srgbClr val="000000">
                      <a:alpha val="43137"/>
                    </a:srgbClr>
                  </a:outerShdw>
                </a:effectLst>
                <a:ea typeface="Times New Roman"/>
                <a:cs typeface="Times New Roman"/>
              </a:rPr>
              <a:t>Kararı </a:t>
            </a:r>
            <a:endParaRPr lang="tr-TR" sz="1700" b="1" u="sng" dirty="0">
              <a:effectLst>
                <a:outerShdw blurRad="38100" dist="38100" dir="2700000" algn="tl">
                  <a:srgbClr val="000000">
                    <a:alpha val="43137"/>
                  </a:srgbClr>
                </a:outerShdw>
              </a:effectLst>
              <a:ea typeface="Times New Roman"/>
              <a:cs typeface="Times New Roman"/>
            </a:endParaRPr>
          </a:p>
          <a:p>
            <a:pPr marL="0" indent="0" algn="ctr">
              <a:lnSpc>
                <a:spcPct val="115000"/>
              </a:lnSpc>
              <a:spcAft>
                <a:spcPts val="1000"/>
              </a:spcAft>
              <a:buNone/>
            </a:pPr>
            <a:r>
              <a:rPr lang="tr-TR" sz="2400" b="1" dirty="0">
                <a:ea typeface="Times New Roman"/>
                <a:cs typeface="Times New Roman"/>
              </a:rPr>
              <a:t>Lozan Barış Antlaşması'nın verilen kararıyla aşağıdakilerden hangisi amaçlanmıştır? </a:t>
            </a: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sp>
        <p:nvSpPr>
          <p:cNvPr id="2" name="Dikdörtgen 1"/>
          <p:cNvSpPr/>
          <p:nvPr/>
        </p:nvSpPr>
        <p:spPr>
          <a:xfrm>
            <a:off x="982426" y="2420888"/>
            <a:ext cx="5965838" cy="360040"/>
          </a:xfrm>
          <a:prstGeom prst="rect">
            <a:avLst/>
          </a:prstGeom>
          <a:solidFill>
            <a:schemeClr val="accent6">
              <a:lumMod val="40000"/>
              <a:lumOff val="60000"/>
            </a:schemeClr>
          </a:solidFill>
          <a:ln>
            <a:solidFill>
              <a:srgbClr val="FF0000"/>
            </a:solid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bg1"/>
                </a:solidFill>
                <a:effectLst>
                  <a:outerShdw blurRad="38100" dist="38100" dir="2700000" algn="tl">
                    <a:srgbClr val="000000">
                      <a:alpha val="43137"/>
                    </a:srgbClr>
                  </a:outerShdw>
                </a:effectLst>
              </a:rPr>
              <a:t>A) Ülke içinde birlik ve beraberliği sağlamak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25" y="3038475"/>
            <a:ext cx="5965839"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26" y="3581400"/>
            <a:ext cx="596583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08" y="4216406"/>
            <a:ext cx="5956256"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974754" y="3059668"/>
            <a:ext cx="5973510" cy="369332"/>
          </a:xfrm>
          <a:prstGeom prst="rect">
            <a:avLst/>
          </a:prstGeom>
          <a:solidFill>
            <a:schemeClr val="accent6">
              <a:lumMod val="40000"/>
              <a:lumOff val="60000"/>
            </a:schemeClr>
          </a:solidFill>
          <a:scene3d>
            <a:camera prst="orthographicFront"/>
            <a:lightRig rig="threePt" dir="t"/>
          </a:scene3d>
          <a:sp3d>
            <a:bevelT w="152400" h="50800" prst="softRound"/>
          </a:sp3d>
        </p:spPr>
        <p:txBody>
          <a:bodyPr wrap="square">
            <a:spAutoFit/>
          </a:bodyPr>
          <a:lstStyle/>
          <a:p>
            <a:r>
              <a:rPr lang="tr-TR" b="1" dirty="0">
                <a:solidFill>
                  <a:schemeClr val="bg1"/>
                </a:solidFill>
                <a:effectLst>
                  <a:outerShdw blurRad="38100" dist="38100" dir="2700000" algn="tl">
                    <a:srgbClr val="000000">
                      <a:alpha val="43137"/>
                    </a:srgbClr>
                  </a:outerShdw>
                </a:effectLst>
              </a:rPr>
              <a:t>B) Ekonomide dışa bağımlılığı azaltmak </a:t>
            </a:r>
          </a:p>
        </p:txBody>
      </p:sp>
      <p:sp>
        <p:nvSpPr>
          <p:cNvPr id="7" name="Dikdörtgen 6"/>
          <p:cNvSpPr/>
          <p:nvPr/>
        </p:nvSpPr>
        <p:spPr>
          <a:xfrm>
            <a:off x="1008064" y="3581400"/>
            <a:ext cx="5940200" cy="369332"/>
          </a:xfrm>
          <a:prstGeom prst="rect">
            <a:avLst/>
          </a:prstGeom>
          <a:solidFill>
            <a:schemeClr val="accent6">
              <a:lumMod val="40000"/>
              <a:lumOff val="60000"/>
            </a:schemeClr>
          </a:solidFill>
          <a:scene3d>
            <a:camera prst="orthographicFront"/>
            <a:lightRig rig="threePt" dir="t"/>
          </a:scene3d>
          <a:sp3d>
            <a:bevelT w="152400" h="50800" prst="softRound"/>
          </a:sp3d>
        </p:spPr>
        <p:txBody>
          <a:bodyPr wrap="square">
            <a:spAutoFit/>
          </a:bodyPr>
          <a:lstStyle/>
          <a:p>
            <a:r>
              <a:rPr lang="tr-TR" b="1" dirty="0" smtClean="0">
                <a:solidFill>
                  <a:schemeClr val="bg1"/>
                </a:solidFill>
                <a:effectLst>
                  <a:outerShdw blurRad="38100" dist="38100" dir="2700000" algn="tl">
                    <a:srgbClr val="000000">
                      <a:alpha val="43137"/>
                    </a:srgbClr>
                  </a:outerShdw>
                </a:effectLst>
              </a:rPr>
              <a:t>C</a:t>
            </a:r>
            <a:r>
              <a:rPr lang="tr-TR" b="1" dirty="0">
                <a:solidFill>
                  <a:schemeClr val="bg1"/>
                </a:solidFill>
                <a:effectLst>
                  <a:outerShdw blurRad="38100" dist="38100" dir="2700000" algn="tl">
                    <a:srgbClr val="000000">
                      <a:alpha val="43137"/>
                    </a:srgbClr>
                  </a:outerShdw>
                </a:effectLst>
              </a:rPr>
              <a:t>) Ulusal bağımsızlığı gerçekleştirmek </a:t>
            </a:r>
          </a:p>
        </p:txBody>
      </p:sp>
      <p:sp>
        <p:nvSpPr>
          <p:cNvPr id="8" name="Dikdörtgen 7"/>
          <p:cNvSpPr/>
          <p:nvPr/>
        </p:nvSpPr>
        <p:spPr>
          <a:xfrm>
            <a:off x="1011504" y="4216406"/>
            <a:ext cx="5869447" cy="369332"/>
          </a:xfrm>
          <a:prstGeom prst="rect">
            <a:avLst/>
          </a:prstGeom>
          <a:solidFill>
            <a:schemeClr val="accent6">
              <a:lumMod val="40000"/>
              <a:lumOff val="60000"/>
            </a:schemeClr>
          </a:solidFill>
          <a:scene3d>
            <a:camera prst="orthographicFront"/>
            <a:lightRig rig="threePt" dir="t"/>
          </a:scene3d>
          <a:sp3d>
            <a:bevelT w="152400" h="50800" prst="softRound"/>
          </a:sp3d>
        </p:spPr>
        <p:txBody>
          <a:bodyPr wrap="square">
            <a:spAutoFit/>
          </a:bodyPr>
          <a:lstStyle/>
          <a:p>
            <a:r>
              <a:rPr lang="tr-TR" b="1" dirty="0">
                <a:solidFill>
                  <a:schemeClr val="bg1"/>
                </a:solidFill>
                <a:effectLst>
                  <a:outerShdw blurRad="38100" dist="38100" dir="2700000" algn="tl">
                    <a:srgbClr val="000000">
                      <a:alpha val="43137"/>
                    </a:srgbClr>
                  </a:outerShdw>
                </a:effectLst>
              </a:rPr>
              <a:t>D) Çağdaşlaşmayı kalıcı kılmak</a:t>
            </a:r>
          </a:p>
        </p:txBody>
      </p:sp>
    </p:spTree>
    <p:extLst>
      <p:ext uri="{BB962C8B-B14F-4D97-AF65-F5344CB8AC3E}">
        <p14:creationId xmlns:p14="http://schemas.microsoft.com/office/powerpoint/2010/main" val="32268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7" y="216585"/>
            <a:ext cx="8610584" cy="2376264"/>
          </a:xfrm>
        </p:spPr>
        <p:txBody>
          <a:bodyPr anchor="ctr">
            <a:normAutofit lnSpcReduction="10000"/>
          </a:bodyPr>
          <a:lstStyle/>
          <a:p>
            <a:pPr marL="0" indent="0" algn="ctr">
              <a:lnSpc>
                <a:spcPct val="115000"/>
              </a:lnSpc>
              <a:spcAft>
                <a:spcPts val="1000"/>
              </a:spcAft>
              <a:buNone/>
            </a:pPr>
            <a:r>
              <a:rPr lang="tr-TR" b="1" dirty="0" smtClean="0">
                <a:solidFill>
                  <a:srgbClr val="FF0000"/>
                </a:solidFill>
                <a:effectLst>
                  <a:outerShdw blurRad="38100" dist="38100" dir="2700000" algn="tl">
                    <a:srgbClr val="000000">
                      <a:alpha val="43137"/>
                    </a:srgbClr>
                  </a:outerShdw>
                </a:effectLst>
                <a:ea typeface="Calibri"/>
                <a:cs typeface="Times New Roman"/>
              </a:rPr>
              <a:t>SORU 23) </a:t>
            </a:r>
            <a:r>
              <a:rPr lang="tr-TR" sz="2000" dirty="0">
                <a:effectLst>
                  <a:outerShdw blurRad="38100" dist="38100" dir="2700000" algn="tl">
                    <a:srgbClr val="000000">
                      <a:alpha val="43137"/>
                    </a:srgbClr>
                  </a:outerShdw>
                </a:effectLst>
                <a:ea typeface="Times New Roman"/>
                <a:cs typeface="Times New Roman"/>
              </a:rPr>
              <a:t>Atatürk’ün en temel hedefi Türkiye’yi çağdaş </a:t>
            </a:r>
            <a:r>
              <a:rPr lang="tr-TR" sz="2000" dirty="0" smtClean="0">
                <a:effectLst>
                  <a:outerShdw blurRad="38100" dist="38100" dir="2700000" algn="tl">
                    <a:srgbClr val="000000">
                      <a:alpha val="43137"/>
                    </a:srgbClr>
                  </a:outerShdw>
                </a:effectLst>
                <a:ea typeface="Times New Roman"/>
                <a:cs typeface="Times New Roman"/>
              </a:rPr>
              <a:t>bir medeniyet ve kültürün </a:t>
            </a:r>
            <a:r>
              <a:rPr lang="tr-TR" sz="2000" dirty="0">
                <a:effectLst>
                  <a:outerShdw blurRad="38100" dist="38100" dir="2700000" algn="tl">
                    <a:srgbClr val="000000">
                      <a:alpha val="43137"/>
                    </a:srgbClr>
                  </a:outerShdw>
                </a:effectLst>
                <a:ea typeface="Times New Roman"/>
                <a:cs typeface="Times New Roman"/>
              </a:rPr>
              <a:t>bir parçası haline </a:t>
            </a:r>
            <a:r>
              <a:rPr lang="tr-TR" sz="2000" dirty="0" smtClean="0">
                <a:effectLst>
                  <a:outerShdw blurRad="38100" dist="38100" dir="2700000" algn="tl">
                    <a:srgbClr val="000000">
                      <a:alpha val="43137"/>
                    </a:srgbClr>
                  </a:outerShdw>
                </a:effectLst>
                <a:ea typeface="Times New Roman"/>
                <a:cs typeface="Times New Roman"/>
              </a:rPr>
              <a:t>getirmekti. Bunun </a:t>
            </a:r>
            <a:r>
              <a:rPr lang="tr-TR" sz="2000" dirty="0">
                <a:effectLst>
                  <a:outerShdw blurRad="38100" dist="38100" dir="2700000" algn="tl">
                    <a:srgbClr val="000000">
                      <a:alpha val="43137"/>
                    </a:srgbClr>
                  </a:outerShdw>
                </a:effectLst>
                <a:ea typeface="Times New Roman"/>
                <a:cs typeface="Times New Roman"/>
              </a:rPr>
              <a:t>yolu da bilim </a:t>
            </a:r>
            <a:r>
              <a:rPr lang="tr-TR" sz="2000" dirty="0" smtClean="0">
                <a:effectLst>
                  <a:outerShdw blurRad="38100" dist="38100" dir="2700000" algn="tl">
                    <a:srgbClr val="000000">
                      <a:alpha val="43137"/>
                    </a:srgbClr>
                  </a:outerShdw>
                </a:effectLst>
                <a:ea typeface="Times New Roman"/>
                <a:cs typeface="Times New Roman"/>
              </a:rPr>
              <a:t>ve teknolojiden </a:t>
            </a:r>
            <a:r>
              <a:rPr lang="tr-TR" sz="2000" dirty="0">
                <a:effectLst>
                  <a:outerShdw blurRad="38100" dist="38100" dir="2700000" algn="tl">
                    <a:srgbClr val="000000">
                      <a:alpha val="43137"/>
                    </a:srgbClr>
                  </a:outerShdw>
                </a:effectLst>
                <a:ea typeface="Times New Roman"/>
                <a:cs typeface="Times New Roman"/>
              </a:rPr>
              <a:t>geçmekteydi. </a:t>
            </a:r>
            <a:r>
              <a:rPr lang="tr-TR" sz="2000" dirty="0" smtClean="0">
                <a:effectLst>
                  <a:outerShdw blurRad="38100" dist="38100" dir="2700000" algn="tl">
                    <a:srgbClr val="000000">
                      <a:alpha val="43137"/>
                    </a:srgbClr>
                  </a:outerShdw>
                </a:effectLst>
                <a:ea typeface="Times New Roman"/>
                <a:cs typeface="Times New Roman"/>
              </a:rPr>
              <a:t>Bu sebeple cumhuriyetin </a:t>
            </a:r>
            <a:r>
              <a:rPr lang="tr-TR" sz="2000" dirty="0">
                <a:effectLst>
                  <a:outerShdw blurRad="38100" dist="38100" dir="2700000" algn="tl">
                    <a:srgbClr val="000000">
                      <a:alpha val="43137"/>
                    </a:srgbClr>
                  </a:outerShdw>
                </a:effectLst>
                <a:ea typeface="Times New Roman"/>
                <a:cs typeface="Times New Roman"/>
              </a:rPr>
              <a:t>ilk yıllarında </a:t>
            </a:r>
            <a:r>
              <a:rPr lang="tr-TR" sz="2000" dirty="0" smtClean="0">
                <a:effectLst>
                  <a:outerShdw blurRad="38100" dist="38100" dir="2700000" algn="tl">
                    <a:srgbClr val="000000">
                      <a:alpha val="43137"/>
                    </a:srgbClr>
                  </a:outerShdw>
                </a:effectLst>
                <a:ea typeface="Times New Roman"/>
                <a:cs typeface="Times New Roman"/>
              </a:rPr>
              <a:t>üniversitede yenilikler </a:t>
            </a:r>
            <a:r>
              <a:rPr lang="tr-TR" sz="2000" dirty="0">
                <a:effectLst>
                  <a:outerShdw blurRad="38100" dist="38100" dir="2700000" algn="tl">
                    <a:srgbClr val="000000">
                      <a:alpha val="43137"/>
                    </a:srgbClr>
                  </a:outerShdw>
                </a:effectLst>
                <a:ea typeface="Times New Roman"/>
                <a:cs typeface="Times New Roman"/>
              </a:rPr>
              <a:t>yapıldı.</a:t>
            </a:r>
          </a:p>
          <a:p>
            <a:pPr marL="0" indent="0">
              <a:lnSpc>
                <a:spcPct val="115000"/>
              </a:lnSpc>
              <a:spcAft>
                <a:spcPts val="1000"/>
              </a:spcAft>
              <a:buNone/>
            </a:pPr>
            <a:r>
              <a:rPr lang="tr-TR" sz="2400" b="1" dirty="0">
                <a:effectLst>
                  <a:outerShdw blurRad="38100" dist="38100" dir="2700000" algn="tl">
                    <a:srgbClr val="000000">
                      <a:alpha val="43137"/>
                    </a:srgbClr>
                  </a:outerShdw>
                </a:effectLst>
              </a:rPr>
              <a:t>Aşağıdakilerden hangisi üniversite </a:t>
            </a:r>
            <a:r>
              <a:rPr lang="tr-TR" sz="2400" b="1" dirty="0" smtClean="0">
                <a:effectLst>
                  <a:outerShdw blurRad="38100" dist="38100" dir="2700000" algn="tl">
                    <a:srgbClr val="000000">
                      <a:alpha val="43137"/>
                    </a:srgbClr>
                  </a:outerShdw>
                </a:effectLst>
              </a:rPr>
              <a:t>reformu  kapsamında </a:t>
            </a:r>
            <a:r>
              <a:rPr lang="tr-TR" sz="2400" b="1" dirty="0">
                <a:effectLst>
                  <a:outerShdw blurRad="38100" dist="38100" dir="2700000" algn="tl">
                    <a:srgbClr val="000000">
                      <a:alpha val="43137"/>
                    </a:srgbClr>
                  </a:outerShdw>
                </a:effectLst>
              </a:rPr>
              <a:t>yapılan çalışmalardan biri değildir?</a:t>
            </a:r>
          </a:p>
          <a:p>
            <a:pPr marL="0" indent="0">
              <a:lnSpc>
                <a:spcPct val="115000"/>
              </a:lnSpc>
              <a:spcAft>
                <a:spcPts val="1000"/>
              </a:spcAft>
              <a:buNone/>
            </a:pPr>
            <a:endParaRPr lang="tr-TR" sz="24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2" name="Dikdörtgen 1"/>
          <p:cNvSpPr/>
          <p:nvPr/>
        </p:nvSpPr>
        <p:spPr>
          <a:xfrm>
            <a:off x="982426" y="2420888"/>
            <a:ext cx="5965838" cy="360040"/>
          </a:xfrm>
          <a:prstGeom prst="rect">
            <a:avLst/>
          </a:prstGeom>
          <a:solidFill>
            <a:srgbClr val="FFFF00"/>
          </a:solidFill>
          <a:ln>
            <a:solidFill>
              <a:srgbClr val="FF0000"/>
            </a:solidFill>
          </a:ln>
          <a:effectLst>
            <a:glow rad="228600">
              <a:schemeClr val="accent5">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b="1" dirty="0" smtClean="0">
              <a:solidFill>
                <a:prstClr val="black"/>
              </a:solidFill>
              <a:effectLst>
                <a:outerShdw blurRad="38100" dist="38100" dir="2700000" algn="tl">
                  <a:srgbClr val="000000">
                    <a:alpha val="43137"/>
                  </a:srgbClr>
                </a:outerShdw>
              </a:effectLst>
            </a:endParaRPr>
          </a:p>
          <a:p>
            <a:r>
              <a:rPr lang="tr-TR" b="1" dirty="0" smtClean="0">
                <a:solidFill>
                  <a:prstClr val="black"/>
                </a:solidFill>
                <a:effectLst>
                  <a:outerShdw blurRad="38100" dist="38100" dir="2700000" algn="tl">
                    <a:srgbClr val="000000">
                      <a:alpha val="43137"/>
                    </a:srgbClr>
                  </a:outerShdw>
                </a:effectLst>
              </a:rPr>
              <a:t>A</a:t>
            </a:r>
            <a:r>
              <a:rPr lang="tr-TR" b="1" dirty="0">
                <a:solidFill>
                  <a:prstClr val="black"/>
                </a:solidFill>
                <a:effectLst>
                  <a:outerShdw blurRad="38100" dist="38100" dir="2700000" algn="tl">
                    <a:srgbClr val="000000">
                      <a:alpha val="43137"/>
                    </a:srgbClr>
                  </a:outerShdw>
                </a:effectLst>
              </a:rPr>
              <a:t>) Yurtdışına </a:t>
            </a:r>
            <a:r>
              <a:rPr lang="tr-TR" b="1" dirty="0" smtClean="0">
                <a:solidFill>
                  <a:prstClr val="black"/>
                </a:solidFill>
                <a:effectLst>
                  <a:outerShdw blurRad="38100" dist="38100" dir="2700000" algn="tl">
                    <a:srgbClr val="000000">
                      <a:alpha val="43137"/>
                    </a:srgbClr>
                  </a:outerShdw>
                </a:effectLst>
              </a:rPr>
              <a:t>eğitim görmeleri </a:t>
            </a:r>
            <a:r>
              <a:rPr lang="tr-TR" b="1" dirty="0">
                <a:solidFill>
                  <a:prstClr val="black"/>
                </a:solidFill>
                <a:effectLst>
                  <a:outerShdw blurRad="38100" dist="38100" dir="2700000" algn="tl">
                    <a:srgbClr val="000000">
                      <a:alpha val="43137"/>
                    </a:srgbClr>
                  </a:outerShdw>
                </a:effectLst>
              </a:rPr>
              <a:t>amacıyla </a:t>
            </a:r>
            <a:r>
              <a:rPr lang="tr-TR" b="1" dirty="0" smtClean="0">
                <a:solidFill>
                  <a:prstClr val="black"/>
                </a:solidFill>
                <a:effectLst>
                  <a:outerShdw blurRad="38100" dist="38100" dir="2700000" algn="tl">
                    <a:srgbClr val="000000">
                      <a:alpha val="43137"/>
                    </a:srgbClr>
                  </a:outerShdw>
                </a:effectLst>
              </a:rPr>
              <a:t>öğrenci gönderildi</a:t>
            </a:r>
            <a:r>
              <a:rPr lang="tr-TR" b="1" dirty="0">
                <a:solidFill>
                  <a:prstClr val="black"/>
                </a:solidFill>
                <a:effectLst>
                  <a:outerShdw blurRad="38100" dist="38100" dir="2700000" algn="tl">
                    <a:srgbClr val="000000">
                      <a:alpha val="43137"/>
                    </a:srgbClr>
                  </a:outerShdw>
                </a:effectLst>
              </a:rPr>
              <a:t>.</a:t>
            </a:r>
          </a:p>
          <a:p>
            <a:endParaRPr lang="tr-TR" b="1" dirty="0">
              <a:solidFill>
                <a:prstClr val="black"/>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25" y="3038475"/>
            <a:ext cx="5965839" cy="78105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26" y="3581400"/>
            <a:ext cx="5965838" cy="78105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08" y="4216406"/>
            <a:ext cx="5956256" cy="78105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974753" y="3059668"/>
            <a:ext cx="5906197" cy="369332"/>
          </a:xfrm>
          <a:prstGeom prst="rect">
            <a:avLst/>
          </a:prstGeom>
          <a:effectLst>
            <a:glow rad="228600">
              <a:schemeClr val="accent5">
                <a:satMod val="175000"/>
                <a:alpha val="40000"/>
              </a:schemeClr>
            </a:glow>
          </a:effectLst>
        </p:spPr>
        <p:txBody>
          <a:bodyPr wrap="square">
            <a:spAutoFit/>
          </a:bodyPr>
          <a:lstStyle/>
          <a:p>
            <a:r>
              <a:rPr lang="tr-TR" b="1" dirty="0">
                <a:solidFill>
                  <a:prstClr val="black"/>
                </a:solidFill>
                <a:effectLst>
                  <a:outerShdw blurRad="38100" dist="38100" dir="2700000" algn="tl">
                    <a:srgbClr val="000000">
                      <a:alpha val="43137"/>
                    </a:srgbClr>
                  </a:outerShdw>
                </a:effectLst>
              </a:rPr>
              <a:t>B) Yurtdışından </a:t>
            </a:r>
            <a:r>
              <a:rPr lang="tr-TR" b="1" dirty="0" err="1">
                <a:solidFill>
                  <a:prstClr val="black"/>
                </a:solidFill>
                <a:effectLst>
                  <a:outerShdw blurRad="38100" dist="38100" dir="2700000" algn="tl">
                    <a:srgbClr val="000000">
                      <a:alpha val="43137"/>
                    </a:srgbClr>
                  </a:outerShdw>
                </a:effectLst>
              </a:rPr>
              <a:t>Darülfünun’a</a:t>
            </a:r>
            <a:r>
              <a:rPr lang="tr-TR" b="1" dirty="0">
                <a:solidFill>
                  <a:prstClr val="black"/>
                </a:solidFill>
                <a:effectLst>
                  <a:outerShdw blurRad="38100" dist="38100" dir="2700000" algn="tl">
                    <a:srgbClr val="000000">
                      <a:alpha val="43137"/>
                    </a:srgbClr>
                  </a:outerShdw>
                </a:effectLst>
              </a:rPr>
              <a:t> akademisyenler getirildi</a:t>
            </a:r>
          </a:p>
        </p:txBody>
      </p:sp>
      <p:sp>
        <p:nvSpPr>
          <p:cNvPr id="7" name="Dikdörtgen 6"/>
          <p:cNvSpPr/>
          <p:nvPr/>
        </p:nvSpPr>
        <p:spPr>
          <a:xfrm>
            <a:off x="1008064" y="3581400"/>
            <a:ext cx="5872888" cy="369332"/>
          </a:xfrm>
          <a:prstGeom prst="rect">
            <a:avLst/>
          </a:prstGeom>
        </p:spPr>
        <p:txBody>
          <a:bodyPr wrap="square">
            <a:spAutoFit/>
          </a:bodyPr>
          <a:lstStyle/>
          <a:p>
            <a:r>
              <a:rPr lang="tr-TR" b="1" dirty="0" smtClean="0">
                <a:solidFill>
                  <a:prstClr val="black"/>
                </a:solidFill>
                <a:effectLst>
                  <a:outerShdw blurRad="38100" dist="38100" dir="2700000" algn="tl">
                    <a:srgbClr val="000000">
                      <a:alpha val="43137"/>
                    </a:srgbClr>
                  </a:outerShdw>
                </a:effectLst>
              </a:rPr>
              <a:t>C) </a:t>
            </a:r>
            <a:r>
              <a:rPr lang="tr-TR" b="1" dirty="0">
                <a:solidFill>
                  <a:prstClr val="black"/>
                </a:solidFill>
                <a:effectLst>
                  <a:outerShdw blurRad="38100" dist="38100" dir="2700000" algn="tl">
                    <a:srgbClr val="000000">
                      <a:alpha val="43137"/>
                    </a:srgbClr>
                  </a:outerShdw>
                </a:effectLst>
              </a:rPr>
              <a:t>İstanbul Üniversitesi açıldı.</a:t>
            </a:r>
          </a:p>
        </p:txBody>
      </p:sp>
      <p:sp>
        <p:nvSpPr>
          <p:cNvPr id="8" name="Dikdörtgen 7"/>
          <p:cNvSpPr/>
          <p:nvPr/>
        </p:nvSpPr>
        <p:spPr>
          <a:xfrm>
            <a:off x="1011504" y="4216406"/>
            <a:ext cx="5869447" cy="369332"/>
          </a:xfrm>
          <a:prstGeom prst="rect">
            <a:avLst/>
          </a:prstGeom>
        </p:spPr>
        <p:txBody>
          <a:bodyPr wrap="square">
            <a:spAutoFit/>
          </a:bodyPr>
          <a:lstStyle/>
          <a:p>
            <a:r>
              <a:rPr lang="tr-TR" b="1" dirty="0">
                <a:solidFill>
                  <a:prstClr val="black"/>
                </a:solidFill>
                <a:effectLst>
                  <a:outerShdw blurRad="38100" dist="38100" dir="2700000" algn="tl">
                    <a:srgbClr val="000000">
                      <a:alpha val="43137"/>
                    </a:srgbClr>
                  </a:outerShdw>
                </a:effectLst>
              </a:rPr>
              <a:t>D) </a:t>
            </a:r>
            <a:r>
              <a:rPr lang="tr-TR" b="1" dirty="0" smtClean="0">
                <a:solidFill>
                  <a:prstClr val="black"/>
                </a:solidFill>
                <a:effectLst>
                  <a:outerShdw blurRad="38100" dist="38100" dir="2700000" algn="tl">
                    <a:srgbClr val="000000">
                      <a:alpha val="43137"/>
                    </a:srgbClr>
                  </a:outerShdw>
                </a:effectLst>
              </a:rPr>
              <a:t>Ankara’da   Dil</a:t>
            </a:r>
            <a:r>
              <a:rPr lang="tr-TR" b="1" dirty="0">
                <a:solidFill>
                  <a:prstClr val="black"/>
                </a:solidFill>
                <a:effectLst>
                  <a:outerShdw blurRad="38100" dist="38100" dir="2700000" algn="tl">
                    <a:srgbClr val="000000">
                      <a:alpha val="43137"/>
                    </a:srgbClr>
                  </a:outerShdw>
                </a:effectLst>
              </a:rPr>
              <a:t>, Tarih ve Coğrafya </a:t>
            </a:r>
            <a:r>
              <a:rPr lang="tr-TR" b="1" dirty="0" smtClean="0">
                <a:solidFill>
                  <a:prstClr val="black"/>
                </a:solidFill>
                <a:effectLst>
                  <a:outerShdw blurRad="38100" dist="38100" dir="2700000" algn="tl">
                    <a:srgbClr val="000000">
                      <a:alpha val="43137"/>
                    </a:srgbClr>
                  </a:outerShdw>
                </a:effectLst>
              </a:rPr>
              <a:t>Fakültesi  açıldı.</a:t>
            </a:r>
            <a:endParaRPr lang="tr-TR"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3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480" y="1412776"/>
            <a:ext cx="8748514" cy="1152128"/>
          </a:xfrm>
        </p:spPr>
        <p:txBody>
          <a:bodyPr anchor="ctr">
            <a:normAutofit lnSpcReduction="10000"/>
          </a:bodyPr>
          <a:lstStyle/>
          <a:p>
            <a:pPr marL="0" indent="0">
              <a:lnSpc>
                <a:spcPct val="115000"/>
              </a:lnSpc>
              <a:spcAft>
                <a:spcPts val="1000"/>
              </a:spcAft>
              <a:buNone/>
            </a:pPr>
            <a:r>
              <a:rPr lang="tr-TR" b="1" dirty="0">
                <a:solidFill>
                  <a:srgbClr val="FF0000"/>
                </a:solidFill>
                <a:effectLst>
                  <a:outerShdw blurRad="38100" dist="38100" dir="2700000" algn="tl">
                    <a:srgbClr val="000000">
                      <a:alpha val="43137"/>
                    </a:srgbClr>
                  </a:outerShdw>
                </a:effectLst>
                <a:ea typeface="Calibri"/>
                <a:cs typeface="Times New Roman"/>
              </a:rPr>
              <a:t>SORU </a:t>
            </a:r>
            <a:r>
              <a:rPr lang="tr-TR" b="1" dirty="0" smtClean="0">
                <a:solidFill>
                  <a:srgbClr val="FF0000"/>
                </a:solidFill>
                <a:effectLst>
                  <a:outerShdw blurRad="38100" dist="38100" dir="2700000" algn="tl">
                    <a:srgbClr val="000000">
                      <a:alpha val="43137"/>
                    </a:srgbClr>
                  </a:outerShdw>
                </a:effectLst>
                <a:ea typeface="Calibri"/>
                <a:cs typeface="Times New Roman"/>
              </a:rPr>
              <a:t>29)   </a:t>
            </a:r>
            <a:r>
              <a:rPr lang="tr-TR" b="1" dirty="0" smtClean="0">
                <a:effectLst>
                  <a:outerShdw blurRad="38100" dist="38100" dir="2700000" algn="tl">
                    <a:srgbClr val="000000">
                      <a:alpha val="43137"/>
                    </a:srgbClr>
                  </a:outerShdw>
                </a:effectLst>
                <a:ea typeface="Calibri"/>
                <a:cs typeface="Times New Roman"/>
              </a:rPr>
              <a:t>2017 </a:t>
            </a:r>
            <a:r>
              <a:rPr lang="tr-TR" b="1" dirty="0">
                <a:effectLst>
                  <a:outerShdw blurRad="38100" dist="38100" dir="2700000" algn="tl">
                    <a:srgbClr val="000000">
                      <a:alpha val="43137"/>
                    </a:srgbClr>
                  </a:outerShdw>
                </a:effectLst>
                <a:ea typeface="Calibri"/>
                <a:cs typeface="Times New Roman"/>
              </a:rPr>
              <a:t>yılında yapılacak olan anayasa değişikliği referandumu hangi tarihte yapılacaktır ?</a:t>
            </a:r>
            <a:endParaRPr lang="tr-TR" sz="28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1008063" y="4005064"/>
            <a:ext cx="2873375" cy="360040"/>
          </a:xfrm>
          <a:prstGeom prst="roundRect">
            <a:avLst/>
          </a:prstGeom>
          <a:solidFill>
            <a:srgbClr val="92D05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A) </a:t>
            </a:r>
            <a:r>
              <a:rPr lang="tr-TR" b="1" dirty="0">
                <a:solidFill>
                  <a:schemeClr val="bg1"/>
                </a:solidFill>
                <a:effectLst>
                  <a:outerShdw blurRad="38100" dist="38100" dir="2700000" algn="tl">
                    <a:srgbClr val="000000">
                      <a:alpha val="43137"/>
                    </a:srgbClr>
                  </a:outerShdw>
                </a:effectLst>
              </a:rPr>
              <a:t>6 Nisan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4704362"/>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441" y="3980929"/>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725144"/>
            <a:ext cx="2901950" cy="384175"/>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5760295" y="4021289"/>
            <a:ext cx="1692025" cy="369332"/>
          </a:xfrm>
          <a:prstGeom prst="rect">
            <a:avLst/>
          </a:prstGeom>
        </p:spPr>
        <p:txBody>
          <a:bodyPr wrap="square" anchor="ctr">
            <a:spAutoFit/>
          </a:bodyPr>
          <a:lstStyle/>
          <a:p>
            <a:pPr algn="ctr"/>
            <a:r>
              <a:rPr lang="tr-TR" b="1" dirty="0">
                <a:solidFill>
                  <a:schemeClr val="bg1"/>
                </a:solidFill>
                <a:effectLst>
                  <a:outerShdw blurRad="38100" dist="38100" dir="2700000" algn="tl">
                    <a:srgbClr val="000000">
                      <a:alpha val="43137"/>
                    </a:srgbClr>
                  </a:outerShdw>
                </a:effectLst>
              </a:rPr>
              <a:t>B) 16 Nisan</a:t>
            </a:r>
          </a:p>
        </p:txBody>
      </p:sp>
      <p:sp>
        <p:nvSpPr>
          <p:cNvPr id="11" name="Dikdörtgen 10"/>
          <p:cNvSpPr/>
          <p:nvPr/>
        </p:nvSpPr>
        <p:spPr>
          <a:xfrm>
            <a:off x="1331640" y="4725144"/>
            <a:ext cx="2232248" cy="369332"/>
          </a:xfrm>
          <a:prstGeom prst="rect">
            <a:avLst/>
          </a:prstGeom>
          <a:effectLst>
            <a:glow rad="228600">
              <a:schemeClr val="accent5">
                <a:satMod val="175000"/>
                <a:alpha val="40000"/>
              </a:schemeClr>
            </a:glow>
          </a:effectLst>
        </p:spPr>
        <p:txBody>
          <a:bodyPr wrap="square" anchor="ctr">
            <a:spAutoFit/>
          </a:bodyPr>
          <a:lstStyle/>
          <a:p>
            <a:pPr algn="ctr"/>
            <a:r>
              <a:rPr lang="nn-NO" b="1" dirty="0">
                <a:solidFill>
                  <a:schemeClr val="bg1"/>
                </a:solidFill>
                <a:effectLst>
                  <a:outerShdw blurRad="38100" dist="38100" dir="2700000" algn="tl">
                    <a:srgbClr val="000000">
                      <a:alpha val="43137"/>
                    </a:srgbClr>
                  </a:outerShdw>
                </a:effectLst>
              </a:rPr>
              <a:t>C ) 6 Mayıs</a:t>
            </a:r>
            <a:endParaRPr lang="tr-TR" b="1" dirty="0">
              <a:solidFill>
                <a:schemeClr val="bg1"/>
              </a:solidFill>
              <a:effectLst>
                <a:outerShdw blurRad="38100" dist="38100" dir="2700000" algn="tl">
                  <a:srgbClr val="000000">
                    <a:alpha val="43137"/>
                  </a:srgbClr>
                </a:outerShdw>
              </a:effectLst>
            </a:endParaRPr>
          </a:p>
        </p:txBody>
      </p:sp>
      <p:sp>
        <p:nvSpPr>
          <p:cNvPr id="12" name="Dikdörtgen 11"/>
          <p:cNvSpPr/>
          <p:nvPr/>
        </p:nvSpPr>
        <p:spPr>
          <a:xfrm>
            <a:off x="5251339" y="4742357"/>
            <a:ext cx="2389829" cy="369332"/>
          </a:xfrm>
          <a:prstGeom prst="rect">
            <a:avLst/>
          </a:prstGeom>
        </p:spPr>
        <p:txBody>
          <a:bodyPr wrap="square">
            <a:spAutoFit/>
          </a:bodyPr>
          <a:lstStyle/>
          <a:p>
            <a:pPr algn="ctr"/>
            <a:r>
              <a:rPr lang="tr-TR" b="1" dirty="0" smtClean="0">
                <a:solidFill>
                  <a:srgbClr val="FF0000"/>
                </a:solidFill>
                <a:effectLst>
                  <a:outerShdw blurRad="38100" dist="38100" dir="2700000" algn="tl">
                    <a:srgbClr val="000000">
                      <a:alpha val="43137"/>
                    </a:srgbClr>
                  </a:outerShdw>
                </a:effectLst>
              </a:rPr>
              <a:t>      </a:t>
            </a:r>
            <a:r>
              <a:rPr lang="nn-NO" b="1" dirty="0" smtClean="0">
                <a:solidFill>
                  <a:schemeClr val="bg1"/>
                </a:solidFill>
                <a:effectLst>
                  <a:outerShdw blurRad="38100" dist="38100" dir="2700000" algn="tl">
                    <a:srgbClr val="000000">
                      <a:alpha val="43137"/>
                    </a:srgbClr>
                  </a:outerShdw>
                </a:effectLst>
              </a:rPr>
              <a:t>D</a:t>
            </a:r>
            <a:r>
              <a:rPr lang="nn-NO" b="1" dirty="0">
                <a:solidFill>
                  <a:schemeClr val="bg1"/>
                </a:solidFill>
                <a:effectLst>
                  <a:outerShdw blurRad="38100" dist="38100" dir="2700000" algn="tl">
                    <a:srgbClr val="000000">
                      <a:alpha val="43137"/>
                    </a:srgbClr>
                  </a:outerShdw>
                </a:effectLst>
              </a:rPr>
              <a:t>) 16 Mayıs</a:t>
            </a:r>
            <a:endParaRPr lang="tr-T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50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6" y="180215"/>
            <a:ext cx="8478551" cy="2024649"/>
          </a:xfrm>
        </p:spPr>
        <p:txBody>
          <a:bodyPr anchor="ctr"/>
          <a:lstStyle/>
          <a:p>
            <a:pPr marL="0" indent="0">
              <a:buNone/>
            </a:pPr>
            <a:r>
              <a:rPr lang="tr-TR" dirty="0">
                <a:solidFill>
                  <a:srgbClr val="FF0000"/>
                </a:solidFill>
                <a:cs typeface="Times New Roman"/>
              </a:rPr>
              <a:t>SORU </a:t>
            </a:r>
            <a:r>
              <a:rPr lang="tr-TR" dirty="0" smtClean="0">
                <a:solidFill>
                  <a:srgbClr val="FF0000"/>
                </a:solidFill>
                <a:cs typeface="Times New Roman"/>
              </a:rPr>
              <a:t>6) </a:t>
            </a:r>
            <a:endParaRPr lang="tr-TR" dirty="0">
              <a:solidFill>
                <a:srgbClr val="FF0000"/>
              </a:solidFill>
              <a:cs typeface="Times New Roman"/>
            </a:endParaRPr>
          </a:p>
          <a:p>
            <a:pPr marL="0" indent="0">
              <a:buNone/>
            </a:pPr>
            <a:r>
              <a:rPr lang="tr-TR" sz="2000" dirty="0" smtClean="0">
                <a:cs typeface="Times New Roman"/>
              </a:rPr>
              <a:t>A-  I </a:t>
            </a:r>
            <a:r>
              <a:rPr lang="tr-TR" sz="2000" dirty="0" err="1" smtClean="0">
                <a:cs typeface="Times New Roman"/>
              </a:rPr>
              <a:t>think</a:t>
            </a:r>
            <a:r>
              <a:rPr lang="tr-TR" sz="2000" dirty="0" smtClean="0">
                <a:cs typeface="Times New Roman"/>
              </a:rPr>
              <a:t> rafting is </a:t>
            </a:r>
            <a:r>
              <a:rPr lang="tr-TR" sz="2000" dirty="0" err="1" smtClean="0">
                <a:cs typeface="Times New Roman"/>
              </a:rPr>
              <a:t>more</a:t>
            </a:r>
            <a:r>
              <a:rPr lang="tr-TR" sz="2000" dirty="0" smtClean="0">
                <a:cs typeface="Times New Roman"/>
              </a:rPr>
              <a:t> </a:t>
            </a:r>
            <a:r>
              <a:rPr lang="tr-TR" sz="2000" dirty="0" err="1" smtClean="0">
                <a:cs typeface="Times New Roman"/>
              </a:rPr>
              <a:t>difficult</a:t>
            </a:r>
            <a:r>
              <a:rPr lang="tr-TR" sz="2000" dirty="0" smtClean="0">
                <a:cs typeface="Times New Roman"/>
              </a:rPr>
              <a:t> </a:t>
            </a:r>
            <a:r>
              <a:rPr lang="tr-TR" sz="2000" dirty="0" err="1" smtClean="0">
                <a:cs typeface="Times New Roman"/>
              </a:rPr>
              <a:t>than</a:t>
            </a:r>
            <a:r>
              <a:rPr lang="tr-TR" sz="2000" dirty="0" smtClean="0">
                <a:cs typeface="Times New Roman"/>
              </a:rPr>
              <a:t> </a:t>
            </a:r>
            <a:r>
              <a:rPr lang="tr-TR" sz="2000" dirty="0" err="1" smtClean="0">
                <a:cs typeface="Times New Roman"/>
              </a:rPr>
              <a:t>than</a:t>
            </a:r>
            <a:r>
              <a:rPr lang="tr-TR" sz="2000" dirty="0" smtClean="0">
                <a:cs typeface="Times New Roman"/>
              </a:rPr>
              <a:t> </a:t>
            </a:r>
            <a:r>
              <a:rPr lang="tr-TR" sz="2000" dirty="0" err="1" smtClean="0">
                <a:cs typeface="Times New Roman"/>
              </a:rPr>
              <a:t>windsurfing</a:t>
            </a:r>
            <a:endParaRPr lang="tr-TR" sz="2000" dirty="0" smtClean="0">
              <a:cs typeface="Times New Roman"/>
            </a:endParaRPr>
          </a:p>
          <a:p>
            <a:pPr marL="0" indent="0">
              <a:buNone/>
            </a:pPr>
            <a:r>
              <a:rPr lang="tr-TR" sz="2000" dirty="0" smtClean="0">
                <a:cs typeface="Times New Roman"/>
              </a:rPr>
              <a:t>B- I </a:t>
            </a:r>
            <a:r>
              <a:rPr lang="tr-TR" sz="2000" dirty="0" err="1" smtClean="0">
                <a:cs typeface="Times New Roman"/>
              </a:rPr>
              <a:t>don’t</a:t>
            </a:r>
            <a:r>
              <a:rPr lang="tr-TR" sz="2000" dirty="0" smtClean="0">
                <a:cs typeface="Times New Roman"/>
              </a:rPr>
              <a:t>     </a:t>
            </a:r>
            <a:r>
              <a:rPr lang="tr-TR" sz="2000" dirty="0" err="1" smtClean="0">
                <a:cs typeface="Times New Roman"/>
              </a:rPr>
              <a:t>agree</a:t>
            </a:r>
            <a:r>
              <a:rPr lang="tr-TR" sz="2000" dirty="0" smtClean="0">
                <a:cs typeface="Times New Roman"/>
              </a:rPr>
              <a:t>  </a:t>
            </a:r>
            <a:r>
              <a:rPr lang="tr-TR" sz="2000" dirty="0" err="1" smtClean="0">
                <a:cs typeface="Times New Roman"/>
              </a:rPr>
              <a:t>with</a:t>
            </a:r>
            <a:r>
              <a:rPr lang="tr-TR" sz="2000" dirty="0" smtClean="0">
                <a:cs typeface="Times New Roman"/>
              </a:rPr>
              <a:t> </a:t>
            </a:r>
            <a:r>
              <a:rPr lang="tr-TR" sz="2000" dirty="0" err="1" smtClean="0">
                <a:cs typeface="Times New Roman"/>
              </a:rPr>
              <a:t>you.Rafting</a:t>
            </a:r>
            <a:r>
              <a:rPr lang="tr-TR" sz="2000" dirty="0" smtClean="0">
                <a:cs typeface="Times New Roman"/>
              </a:rPr>
              <a:t> is ………………………..</a:t>
            </a:r>
            <a:r>
              <a:rPr lang="tr-TR" sz="2000" dirty="0" err="1" smtClean="0">
                <a:cs typeface="Times New Roman"/>
              </a:rPr>
              <a:t>than</a:t>
            </a:r>
            <a:r>
              <a:rPr lang="tr-TR" sz="2000" dirty="0" smtClean="0">
                <a:cs typeface="Times New Roman"/>
              </a:rPr>
              <a:t>  </a:t>
            </a:r>
            <a:r>
              <a:rPr lang="tr-TR" sz="2000" dirty="0" err="1" smtClean="0">
                <a:cs typeface="Times New Roman"/>
              </a:rPr>
              <a:t>windsurfing</a:t>
            </a:r>
            <a:endParaRPr lang="tr-TR" sz="2000"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18866"/>
            <a:ext cx="2498253" cy="457200"/>
          </a:xfrm>
          <a:prstGeom prst="rect">
            <a:avLst/>
          </a:prstGeom>
          <a:solidFill>
            <a:srgbClr val="FFFF00"/>
          </a:solidFill>
          <a:ln>
            <a:noFill/>
          </a:ln>
          <a:effectLst>
            <a:glow rad="228600">
              <a:schemeClr val="accent2">
                <a:satMod val="175000"/>
                <a:alpha val="40000"/>
              </a:schemeClr>
            </a:glow>
          </a:effectLst>
          <a:scene3d>
            <a:camera prst="perspectiveRelaxedModerately"/>
            <a:lightRig rig="threePt" dir="t"/>
          </a:scene3d>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81" y="3616393"/>
            <a:ext cx="2493025" cy="457200"/>
          </a:xfrm>
          <a:prstGeom prst="rect">
            <a:avLst/>
          </a:prstGeom>
          <a:solidFill>
            <a:schemeClr val="tx1"/>
          </a:solidFill>
          <a:ln>
            <a:noFill/>
          </a:ln>
          <a:effectLst>
            <a:glow rad="228600">
              <a:schemeClr val="accent2">
                <a:satMod val="175000"/>
                <a:alpha val="40000"/>
              </a:schemeClr>
            </a:glow>
          </a:effectLst>
          <a:scene3d>
            <a:camera prst="perspectiveRelaxedModerately"/>
            <a:lightRig rig="threePt" dir="t"/>
          </a:scene3d>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737" y="2633618"/>
            <a:ext cx="2467338" cy="457200"/>
          </a:xfrm>
          <a:prstGeom prst="rect">
            <a:avLst/>
          </a:prstGeom>
          <a:solidFill>
            <a:schemeClr val="tx1"/>
          </a:solidFill>
          <a:ln>
            <a:noFill/>
          </a:ln>
          <a:effectLst>
            <a:glow rad="228600">
              <a:schemeClr val="accent2">
                <a:satMod val="175000"/>
                <a:alpha val="40000"/>
              </a:schemeClr>
            </a:glow>
          </a:effectLst>
          <a:scene3d>
            <a:camera prst="perspectiveRelaxedModerately"/>
            <a:lightRig rig="threePt" dir="t"/>
          </a:scene3d>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736" y="3660327"/>
            <a:ext cx="2467339" cy="457200"/>
          </a:xfrm>
          <a:prstGeom prst="rect">
            <a:avLst/>
          </a:prstGeom>
          <a:solidFill>
            <a:schemeClr val="tx1"/>
          </a:solidFill>
          <a:ln>
            <a:noFill/>
          </a:ln>
          <a:effectLst>
            <a:glow rad="228600">
              <a:schemeClr val="accent2">
                <a:satMod val="175000"/>
                <a:alpha val="40000"/>
              </a:schemeClr>
            </a:glow>
          </a:effectLst>
          <a:scene3d>
            <a:camera prst="perspectiveRelaxedModerately"/>
            <a:lightRig rig="threePt" dir="t"/>
          </a:scene3d>
        </p:spPr>
      </p:pic>
      <p:sp>
        <p:nvSpPr>
          <p:cNvPr id="2" name="Dikdörtgen 1"/>
          <p:cNvSpPr/>
          <p:nvPr/>
        </p:nvSpPr>
        <p:spPr>
          <a:xfrm>
            <a:off x="755574" y="2633618"/>
            <a:ext cx="2088234" cy="369332"/>
          </a:xfrm>
          <a:prstGeom prst="rect">
            <a:avLst/>
          </a:prstGeom>
          <a:scene3d>
            <a:camera prst="perspectiveRelaxedModerately"/>
            <a:lightRig rig="threePt" dir="t"/>
          </a:scene3d>
        </p:spPr>
        <p:txBody>
          <a:bodyPr wrap="square">
            <a:spAutoFit/>
          </a:bodyPr>
          <a:lstStyle/>
          <a:p>
            <a:r>
              <a:rPr lang="tr-TR" b="1" dirty="0">
                <a:solidFill>
                  <a:prstClr val="white"/>
                </a:solidFill>
                <a:effectLst>
                  <a:outerShdw blurRad="38100" dist="38100" dir="2700000" algn="tl">
                    <a:srgbClr val="000000">
                      <a:alpha val="43137"/>
                    </a:srgbClr>
                  </a:outerShdw>
                </a:effectLst>
              </a:rPr>
              <a:t>A) </a:t>
            </a:r>
            <a:r>
              <a:rPr lang="tr-TR" b="1" dirty="0" err="1" smtClean="0">
                <a:solidFill>
                  <a:prstClr val="white"/>
                </a:solidFill>
                <a:effectLst>
                  <a:outerShdw blurRad="38100" dist="38100" dir="2700000" algn="tl">
                    <a:srgbClr val="000000">
                      <a:alpha val="43137"/>
                    </a:srgbClr>
                  </a:outerShdw>
                </a:effectLst>
              </a:rPr>
              <a:t>more</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easy</a:t>
            </a:r>
            <a:endParaRPr lang="tr-TR" b="1" dirty="0">
              <a:solidFill>
                <a:prstClr val="white"/>
              </a:solidFill>
              <a:effectLst>
                <a:outerShdw blurRad="38100" dist="38100" dir="2700000" algn="tl">
                  <a:srgbClr val="000000">
                    <a:alpha val="43137"/>
                  </a:srgbClr>
                </a:outerShdw>
              </a:effectLst>
            </a:endParaRPr>
          </a:p>
        </p:txBody>
      </p:sp>
      <p:sp>
        <p:nvSpPr>
          <p:cNvPr id="6" name="Dikdörtgen 5"/>
          <p:cNvSpPr/>
          <p:nvPr/>
        </p:nvSpPr>
        <p:spPr>
          <a:xfrm>
            <a:off x="755575" y="3656127"/>
            <a:ext cx="2088233" cy="369332"/>
          </a:xfrm>
          <a:prstGeom prst="rect">
            <a:avLst/>
          </a:prstGeom>
          <a:effectLst>
            <a:glow rad="63500">
              <a:schemeClr val="accent2">
                <a:satMod val="175000"/>
                <a:alpha val="40000"/>
              </a:schemeClr>
            </a:glow>
          </a:effectLst>
        </p:spPr>
        <p:txBody>
          <a:bodyPr wrap="square">
            <a:spAutoFit/>
          </a:bodyPr>
          <a:lstStyle/>
          <a:p>
            <a:r>
              <a:rPr lang="tr-TR" b="1" dirty="0">
                <a:solidFill>
                  <a:prstClr val="white"/>
                </a:solidFill>
                <a:effectLst>
                  <a:outerShdw blurRad="38100" dist="38100" dir="2700000" algn="tl">
                    <a:srgbClr val="000000">
                      <a:alpha val="43137"/>
                    </a:srgbClr>
                  </a:outerShdw>
                </a:effectLst>
              </a:rPr>
              <a:t>B) </a:t>
            </a:r>
            <a:r>
              <a:rPr lang="tr-TR" dirty="0" smtClean="0">
                <a:solidFill>
                  <a:prstClr val="white"/>
                </a:solidFill>
                <a:effectLst>
                  <a:outerShdw blurRad="38100" dist="38100" dir="2700000" algn="tl">
                    <a:srgbClr val="000000">
                      <a:alpha val="43137"/>
                    </a:srgbClr>
                  </a:outerShdw>
                </a:effectLst>
              </a:rPr>
              <a:t>not </a:t>
            </a:r>
            <a:r>
              <a:rPr lang="tr-TR" dirty="0" err="1" smtClean="0">
                <a:solidFill>
                  <a:prstClr val="white"/>
                </a:solidFill>
                <a:effectLst>
                  <a:outerShdw blurRad="38100" dist="38100" dir="2700000" algn="tl">
                    <a:srgbClr val="000000">
                      <a:alpha val="43137"/>
                    </a:srgbClr>
                  </a:outerShdw>
                </a:effectLst>
              </a:rPr>
              <a:t>easier</a:t>
            </a:r>
            <a:endParaRPr lang="tr-TR" dirty="0">
              <a:solidFill>
                <a:prstClr val="white"/>
              </a:solidFill>
              <a:effectLst>
                <a:outerShdw blurRad="38100" dist="38100" dir="2700000" algn="tl">
                  <a:srgbClr val="000000">
                    <a:alpha val="43137"/>
                  </a:srgbClr>
                </a:outerShdw>
              </a:effectLst>
            </a:endParaRPr>
          </a:p>
        </p:txBody>
      </p:sp>
      <p:sp>
        <p:nvSpPr>
          <p:cNvPr id="7" name="Dikdörtgen 6"/>
          <p:cNvSpPr/>
          <p:nvPr/>
        </p:nvSpPr>
        <p:spPr>
          <a:xfrm>
            <a:off x="4790290" y="2662800"/>
            <a:ext cx="2088232" cy="369332"/>
          </a:xfrm>
          <a:prstGeom prst="rect">
            <a:avLst/>
          </a:prstGeom>
          <a:scene3d>
            <a:camera prst="perspectiveRelaxedModerately"/>
            <a:lightRig rig="threePt" dir="t"/>
          </a:scene3d>
        </p:spPr>
        <p:txBody>
          <a:bodyPr wrap="square">
            <a:spAutoFit/>
          </a:bodyPr>
          <a:lstStyle/>
          <a:p>
            <a:r>
              <a:rPr lang="tr-TR" b="1" dirty="0">
                <a:solidFill>
                  <a:prstClr val="white"/>
                </a:solidFill>
                <a:effectLst>
                  <a:outerShdw blurRad="38100" dist="38100" dir="2700000" algn="tl">
                    <a:srgbClr val="000000">
                      <a:alpha val="43137"/>
                    </a:srgbClr>
                  </a:outerShdw>
                </a:effectLst>
              </a:rPr>
              <a:t>C) </a:t>
            </a:r>
            <a:r>
              <a:rPr lang="tr-TR" b="1" dirty="0" err="1">
                <a:solidFill>
                  <a:prstClr val="white"/>
                </a:solidFill>
                <a:effectLst>
                  <a:outerShdw blurRad="38100" dist="38100" dir="2700000" algn="tl">
                    <a:srgbClr val="000000">
                      <a:alpha val="43137"/>
                    </a:srgbClr>
                  </a:outerShdw>
                </a:effectLst>
              </a:rPr>
              <a:t>l</a:t>
            </a:r>
            <a:r>
              <a:rPr lang="tr-TR" b="1" dirty="0" err="1" smtClean="0">
                <a:solidFill>
                  <a:prstClr val="white"/>
                </a:solidFill>
                <a:effectLst>
                  <a:outerShdw blurRad="38100" dist="38100" dir="2700000" algn="tl">
                    <a:srgbClr val="000000">
                      <a:alpha val="43137"/>
                    </a:srgbClr>
                  </a:outerShdw>
                </a:effectLst>
              </a:rPr>
              <a:t>ess</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difficult</a:t>
            </a:r>
            <a:endParaRPr lang="tr-TR" b="1" dirty="0">
              <a:solidFill>
                <a:prstClr val="white"/>
              </a:solidFill>
              <a:effectLst>
                <a:outerShdw blurRad="38100" dist="38100" dir="2700000" algn="tl">
                  <a:srgbClr val="000000">
                    <a:alpha val="43137"/>
                  </a:srgbClr>
                </a:outerShdw>
              </a:effectLst>
            </a:endParaRPr>
          </a:p>
        </p:txBody>
      </p:sp>
      <p:sp>
        <p:nvSpPr>
          <p:cNvPr id="8" name="Dikdörtgen 7"/>
          <p:cNvSpPr/>
          <p:nvPr/>
        </p:nvSpPr>
        <p:spPr>
          <a:xfrm>
            <a:off x="4755979" y="3704261"/>
            <a:ext cx="1288879" cy="369332"/>
          </a:xfrm>
          <a:prstGeom prst="rect">
            <a:avLst/>
          </a:prstGeom>
        </p:spPr>
        <p:txBody>
          <a:bodyPr wrap="none">
            <a:spAutoFit/>
          </a:bodyPr>
          <a:lstStyle/>
          <a:p>
            <a:r>
              <a:rPr lang="tr-TR" b="1" dirty="0">
                <a:solidFill>
                  <a:prstClr val="white"/>
                </a:solidFill>
                <a:effectLst>
                  <a:outerShdw blurRad="38100" dist="38100" dir="2700000" algn="tl">
                    <a:srgbClr val="000000">
                      <a:alpha val="43137"/>
                    </a:srgbClr>
                  </a:outerShdw>
                </a:effectLst>
              </a:rPr>
              <a:t>D) </a:t>
            </a:r>
            <a:r>
              <a:rPr lang="tr-TR" b="1" dirty="0" err="1" smtClean="0">
                <a:solidFill>
                  <a:prstClr val="white"/>
                </a:solidFill>
                <a:effectLst>
                  <a:outerShdw blurRad="38100" dist="38100" dir="2700000" algn="tl">
                    <a:srgbClr val="000000">
                      <a:alpha val="43137"/>
                    </a:srgbClr>
                  </a:outerShdw>
                </a:effectLst>
              </a:rPr>
              <a:t>less</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easy</a:t>
            </a:r>
            <a:endParaRPr lang="tr-TR"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12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7"/>
            <a:ext cx="8229600" cy="2736304"/>
          </a:xfrm>
        </p:spPr>
        <p:txBody>
          <a:bodyPr anchor="ctr"/>
          <a:lstStyle/>
          <a:p>
            <a:pPr marL="0" indent="0">
              <a:lnSpc>
                <a:spcPct val="115000"/>
              </a:lnSpc>
              <a:spcAft>
                <a:spcPts val="1000"/>
              </a:spcAft>
              <a:buNone/>
            </a:pPr>
            <a:r>
              <a:rPr lang="tr-TR" dirty="0" smtClean="0">
                <a:ea typeface="Calibri"/>
                <a:cs typeface="Times New Roman"/>
              </a:rPr>
              <a:t>SORU 1</a:t>
            </a:r>
            <a:r>
              <a:rPr lang="tr-TR" dirty="0">
                <a:ea typeface="Calibri"/>
                <a:cs typeface="Times New Roman"/>
              </a:rPr>
              <a:t>. </a:t>
            </a:r>
            <a:r>
              <a:rPr lang="tr-TR" dirty="0" smtClean="0">
                <a:ea typeface="Calibri"/>
                <a:cs typeface="Times New Roman"/>
              </a:rPr>
              <a:t>  </a:t>
            </a:r>
            <a:r>
              <a:rPr lang="tr-TR" sz="2800" dirty="0" smtClean="0">
                <a:ea typeface="Calibri"/>
                <a:cs typeface="Times New Roman"/>
              </a:rPr>
              <a:t>"</a:t>
            </a:r>
            <a:r>
              <a:rPr lang="tr-TR" sz="2800" dirty="0">
                <a:ea typeface="Calibri"/>
                <a:cs typeface="Times New Roman"/>
              </a:rPr>
              <a:t>Kel ölür (  ) sırma saçlı olur (  ) kör ölür (  ) badem gözlü olur (  )" </a:t>
            </a:r>
            <a:r>
              <a:rPr lang="tr-TR" sz="2800" dirty="0" smtClean="0">
                <a:ea typeface="Calibri"/>
                <a:cs typeface="Times New Roman"/>
              </a:rPr>
              <a:t>cümlesinde </a:t>
            </a:r>
            <a:r>
              <a:rPr lang="tr-TR" sz="2800" dirty="0">
                <a:ea typeface="Calibri"/>
                <a:cs typeface="Times New Roman"/>
              </a:rPr>
              <a:t>parantezle gösterilen yerlere sırasıyla hangi noktalama işaretleri getirilmelidir?</a:t>
            </a:r>
          </a:p>
          <a:p>
            <a:pPr marL="0" indent="0">
              <a:buNone/>
            </a:pP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sp>
        <p:nvSpPr>
          <p:cNvPr id="34" name="Yuvarlatılmış Dikdörtgen 33"/>
          <p:cNvSpPr/>
          <p:nvPr/>
        </p:nvSpPr>
        <p:spPr>
          <a:xfrm>
            <a:off x="755576" y="3068960"/>
            <a:ext cx="1872208" cy="432048"/>
          </a:xfrm>
          <a:prstGeom prst="roundRect">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 ( ̶  ) ( ; ) ( , ) ( .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089742"/>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26" y="3984282"/>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73" y="4005064"/>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Dikdörtgen 36"/>
          <p:cNvSpPr/>
          <p:nvPr/>
        </p:nvSpPr>
        <p:spPr>
          <a:xfrm>
            <a:off x="4211960" y="3134046"/>
            <a:ext cx="1842171" cy="369332"/>
          </a:xfrm>
          <a:prstGeom prst="rect">
            <a:avLst/>
          </a:prstGeom>
        </p:spPr>
        <p:txBody>
          <a:bodyPr wrap="none">
            <a:spAutoFit/>
          </a:bodyPr>
          <a:lstStyle/>
          <a:p>
            <a:r>
              <a:rPr lang="tr-TR" b="1" dirty="0"/>
              <a:t>B) ( , ) ( ; ) ( , ) ( . )</a:t>
            </a:r>
          </a:p>
        </p:txBody>
      </p:sp>
      <p:sp>
        <p:nvSpPr>
          <p:cNvPr id="38" name="Dikdörtgen 37"/>
          <p:cNvSpPr/>
          <p:nvPr/>
        </p:nvSpPr>
        <p:spPr>
          <a:xfrm>
            <a:off x="783906" y="4028216"/>
            <a:ext cx="1882247" cy="369332"/>
          </a:xfrm>
          <a:prstGeom prst="rect">
            <a:avLst/>
          </a:prstGeom>
        </p:spPr>
        <p:txBody>
          <a:bodyPr wrap="none">
            <a:spAutoFit/>
          </a:bodyPr>
          <a:lstStyle/>
          <a:p>
            <a:r>
              <a:rPr lang="tr-TR" b="1" dirty="0">
                <a:effectLst>
                  <a:outerShdw blurRad="38100" dist="38100" dir="2700000" algn="tl">
                    <a:srgbClr val="000000">
                      <a:alpha val="43137"/>
                    </a:srgbClr>
                  </a:outerShdw>
                </a:effectLst>
              </a:rPr>
              <a:t>C) ( , ) ( , ) ( , ) ( . ) </a:t>
            </a:r>
          </a:p>
        </p:txBody>
      </p:sp>
      <p:sp>
        <p:nvSpPr>
          <p:cNvPr id="39" name="Dikdörtgen 38"/>
          <p:cNvSpPr/>
          <p:nvPr/>
        </p:nvSpPr>
        <p:spPr>
          <a:xfrm>
            <a:off x="4211960" y="4020375"/>
            <a:ext cx="2088232" cy="369332"/>
          </a:xfrm>
          <a:prstGeom prst="rect">
            <a:avLst/>
          </a:prstGeom>
          <a:effectLst>
            <a:glow rad="228600">
              <a:schemeClr val="accent2">
                <a:satMod val="175000"/>
                <a:alpha val="40000"/>
              </a:schemeClr>
            </a:glow>
          </a:effectLst>
        </p:spPr>
        <p:txBody>
          <a:bodyPr wrap="square">
            <a:spAutoFit/>
          </a:bodyPr>
          <a:lstStyle/>
          <a:p>
            <a:r>
              <a:rPr lang="tr-TR" b="1" dirty="0">
                <a:effectLst>
                  <a:outerShdw blurRad="38100" dist="38100" dir="2700000" algn="tl">
                    <a:srgbClr val="000000">
                      <a:alpha val="43137"/>
                    </a:srgbClr>
                  </a:outerShdw>
                </a:effectLst>
              </a:rPr>
              <a:t>D) ( , ) ( ; ) ( , ) ( ... )</a:t>
            </a:r>
          </a:p>
        </p:txBody>
      </p:sp>
    </p:spTree>
    <p:extLst>
      <p:ext uri="{BB962C8B-B14F-4D97-AF65-F5344CB8AC3E}">
        <p14:creationId xmlns:p14="http://schemas.microsoft.com/office/powerpoint/2010/main" val="26661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936" y="180215"/>
            <a:ext cx="8478551" cy="2024649"/>
          </a:xfrm>
        </p:spPr>
        <p:txBody>
          <a:bodyPr anchor="ctr">
            <a:normAutofit lnSpcReduction="10000"/>
          </a:bodyPr>
          <a:lstStyle/>
          <a:p>
            <a:pPr marL="0" indent="0">
              <a:buNone/>
            </a:pPr>
            <a:r>
              <a:rPr lang="tr-TR" dirty="0">
                <a:cs typeface="Times New Roman"/>
              </a:rPr>
              <a:t>SORU </a:t>
            </a:r>
            <a:r>
              <a:rPr lang="tr-TR" dirty="0" smtClean="0">
                <a:cs typeface="Times New Roman"/>
              </a:rPr>
              <a:t>12) </a:t>
            </a:r>
            <a:endParaRPr lang="tr-TR" dirty="0">
              <a:cs typeface="Times New Roman"/>
            </a:endParaRPr>
          </a:p>
          <a:p>
            <a:pPr marL="0" indent="0">
              <a:buNone/>
            </a:pPr>
            <a:r>
              <a:rPr lang="tr-TR" sz="2000" dirty="0" smtClean="0">
                <a:cs typeface="Times New Roman"/>
              </a:rPr>
              <a:t>A-  </a:t>
            </a:r>
            <a:r>
              <a:rPr lang="tr-TR" sz="2800" dirty="0" smtClean="0">
                <a:cs typeface="Times New Roman"/>
              </a:rPr>
              <a:t>I ‘m </a:t>
            </a:r>
            <a:r>
              <a:rPr lang="tr-TR" sz="2800" dirty="0" err="1" smtClean="0">
                <a:cs typeface="Times New Roman"/>
              </a:rPr>
              <a:t>bored</a:t>
            </a:r>
            <a:r>
              <a:rPr lang="tr-TR" sz="2800" dirty="0" smtClean="0">
                <a:cs typeface="Times New Roman"/>
              </a:rPr>
              <a:t> …………………………………….</a:t>
            </a:r>
            <a:r>
              <a:rPr lang="tr-TR" sz="2800" dirty="0" err="1" smtClean="0">
                <a:cs typeface="Times New Roman"/>
              </a:rPr>
              <a:t>go</a:t>
            </a:r>
            <a:r>
              <a:rPr lang="tr-TR" sz="2800" dirty="0" smtClean="0">
                <a:cs typeface="Times New Roman"/>
              </a:rPr>
              <a:t> </a:t>
            </a:r>
            <a:r>
              <a:rPr lang="tr-TR" sz="2800" dirty="0" err="1" smtClean="0">
                <a:cs typeface="Times New Roman"/>
              </a:rPr>
              <a:t>out</a:t>
            </a:r>
            <a:r>
              <a:rPr lang="tr-TR" sz="2800" dirty="0" smtClean="0">
                <a:cs typeface="Times New Roman"/>
              </a:rPr>
              <a:t> </a:t>
            </a:r>
            <a:r>
              <a:rPr lang="tr-TR" sz="2800" dirty="0" err="1" smtClean="0">
                <a:cs typeface="Times New Roman"/>
              </a:rPr>
              <a:t>to</a:t>
            </a:r>
            <a:r>
              <a:rPr lang="tr-TR" sz="2800" dirty="0" smtClean="0">
                <a:cs typeface="Times New Roman"/>
              </a:rPr>
              <a:t> </a:t>
            </a:r>
            <a:r>
              <a:rPr lang="tr-TR" sz="2800" dirty="0" err="1" smtClean="0">
                <a:cs typeface="Times New Roman"/>
              </a:rPr>
              <a:t>have</a:t>
            </a:r>
            <a:r>
              <a:rPr lang="tr-TR" sz="2800" dirty="0" smtClean="0">
                <a:cs typeface="Times New Roman"/>
              </a:rPr>
              <a:t> </a:t>
            </a:r>
            <a:r>
              <a:rPr lang="tr-TR" sz="2800" dirty="0" err="1" smtClean="0">
                <a:cs typeface="Times New Roman"/>
              </a:rPr>
              <a:t>fun</a:t>
            </a:r>
            <a:r>
              <a:rPr lang="tr-TR" sz="2800" dirty="0" smtClean="0">
                <a:cs typeface="Times New Roman"/>
              </a:rPr>
              <a:t>?</a:t>
            </a:r>
          </a:p>
          <a:p>
            <a:pPr marL="0" indent="0">
              <a:buNone/>
            </a:pPr>
            <a:r>
              <a:rPr lang="tr-TR" sz="2800" dirty="0" smtClean="0">
                <a:cs typeface="Times New Roman"/>
              </a:rPr>
              <a:t>B- I ‘m </a:t>
            </a:r>
            <a:r>
              <a:rPr lang="tr-TR" sz="2800" dirty="0" err="1" smtClean="0">
                <a:cs typeface="Times New Roman"/>
              </a:rPr>
              <a:t>sorry</a:t>
            </a:r>
            <a:r>
              <a:rPr lang="tr-TR" sz="2800" dirty="0" smtClean="0">
                <a:cs typeface="Times New Roman"/>
              </a:rPr>
              <a:t>, but I </a:t>
            </a:r>
            <a:r>
              <a:rPr lang="tr-TR" sz="2800" dirty="0" err="1" smtClean="0">
                <a:cs typeface="Times New Roman"/>
              </a:rPr>
              <a:t>can’t</a:t>
            </a:r>
            <a:r>
              <a:rPr lang="tr-TR" sz="2800" dirty="0" smtClean="0">
                <a:cs typeface="Times New Roman"/>
              </a:rPr>
              <a:t>. I </a:t>
            </a:r>
            <a:r>
              <a:rPr lang="tr-TR" sz="2800" dirty="0" err="1" smtClean="0">
                <a:cs typeface="Times New Roman"/>
              </a:rPr>
              <a:t>have</a:t>
            </a:r>
            <a:r>
              <a:rPr lang="tr-TR" sz="2800" dirty="0" smtClean="0">
                <a:cs typeface="Times New Roman"/>
              </a:rPr>
              <a:t> on </a:t>
            </a:r>
            <a:r>
              <a:rPr lang="tr-TR" sz="2800" dirty="0" err="1" smtClean="0">
                <a:cs typeface="Times New Roman"/>
              </a:rPr>
              <a:t>important</a:t>
            </a:r>
            <a:r>
              <a:rPr lang="tr-TR" sz="2800" dirty="0" smtClean="0">
                <a:cs typeface="Times New Roman"/>
              </a:rPr>
              <a:t> </a:t>
            </a:r>
            <a:r>
              <a:rPr lang="tr-TR" sz="2800" dirty="0" err="1" smtClean="0">
                <a:cs typeface="Times New Roman"/>
              </a:rPr>
              <a:t>exam</a:t>
            </a:r>
            <a:r>
              <a:rPr lang="tr-TR" sz="2800" dirty="0" smtClean="0">
                <a:cs typeface="Times New Roman"/>
              </a:rPr>
              <a:t> </a:t>
            </a:r>
            <a:r>
              <a:rPr lang="tr-TR" sz="2800" dirty="0" err="1" smtClean="0">
                <a:cs typeface="Times New Roman"/>
              </a:rPr>
              <a:t>tomorrow</a:t>
            </a:r>
            <a:r>
              <a:rPr lang="tr-TR" sz="2800" dirty="0" smtClean="0">
                <a:cs typeface="Times New Roman"/>
              </a:rPr>
              <a:t>.</a:t>
            </a:r>
            <a:endParaRPr lang="tr-TR" sz="2800"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34" y="2464592"/>
            <a:ext cx="2498253" cy="457200"/>
          </a:xfrm>
          <a:prstGeom prst="rect">
            <a:avLst/>
          </a:prstGeom>
          <a:solidFill>
            <a:srgbClr val="FFFF00"/>
          </a:solidFill>
          <a:ln>
            <a:noFill/>
          </a:ln>
          <a:effectLst>
            <a:glow rad="63500">
              <a:schemeClr val="accent2">
                <a:satMod val="175000"/>
                <a:alpha val="40000"/>
              </a:schemeClr>
            </a:glow>
          </a:effectLst>
          <a:scene3d>
            <a:camera prst="perspectiveRelaxedModerately"/>
            <a:lightRig rig="threePt" dir="t"/>
          </a:scene3d>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181" y="2478804"/>
            <a:ext cx="2467339" cy="457200"/>
          </a:xfrm>
          <a:prstGeom prst="rect">
            <a:avLst/>
          </a:prstGeom>
          <a:solidFill>
            <a:schemeClr val="tx1"/>
          </a:solidFill>
          <a:ln>
            <a:noFill/>
          </a:ln>
          <a:effectLst>
            <a:glow rad="63500">
              <a:schemeClr val="accent2">
                <a:satMod val="175000"/>
                <a:alpha val="40000"/>
              </a:schemeClr>
            </a:glow>
          </a:effectLst>
          <a:scene3d>
            <a:camera prst="perspectiveRelaxedModerately"/>
            <a:lightRig rig="threePt" dir="t"/>
          </a:scene3d>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89" y="3616393"/>
            <a:ext cx="2467338" cy="457200"/>
          </a:xfrm>
          <a:prstGeom prst="rect">
            <a:avLst/>
          </a:prstGeom>
          <a:solidFill>
            <a:schemeClr val="tx1"/>
          </a:solidFill>
          <a:ln>
            <a:noFill/>
          </a:ln>
          <a:effectLst>
            <a:glow rad="63500">
              <a:schemeClr val="accent2">
                <a:satMod val="175000"/>
                <a:alpha val="40000"/>
              </a:schemeClr>
            </a:glow>
          </a:effectLst>
          <a:scene3d>
            <a:camera prst="perspectiveRelaxedModerately"/>
            <a:lightRig rig="threePt" dir="t"/>
          </a:scene3d>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182" y="3632618"/>
            <a:ext cx="2467339" cy="457200"/>
          </a:xfrm>
          <a:prstGeom prst="rect">
            <a:avLst/>
          </a:prstGeom>
          <a:solidFill>
            <a:schemeClr val="tx1"/>
          </a:solidFill>
          <a:ln>
            <a:noFill/>
          </a:ln>
          <a:effectLst>
            <a:glow rad="63500">
              <a:schemeClr val="accent2">
                <a:satMod val="175000"/>
                <a:alpha val="40000"/>
              </a:schemeClr>
            </a:glow>
          </a:effectLst>
          <a:scene3d>
            <a:camera prst="perspectiveRelaxedModerately"/>
            <a:lightRig rig="threePt" dir="t"/>
          </a:scene3d>
        </p:spPr>
      </p:pic>
      <p:sp>
        <p:nvSpPr>
          <p:cNvPr id="2" name="Dikdörtgen 1"/>
          <p:cNvSpPr/>
          <p:nvPr/>
        </p:nvSpPr>
        <p:spPr>
          <a:xfrm>
            <a:off x="670781" y="2566672"/>
            <a:ext cx="2266713" cy="369332"/>
          </a:xfrm>
          <a:prstGeom prst="rect">
            <a:avLst/>
          </a:prstGeom>
          <a:effectLst>
            <a:glow rad="228600">
              <a:schemeClr val="accent2">
                <a:satMod val="175000"/>
                <a:alpha val="40000"/>
              </a:schemeClr>
            </a:glow>
          </a:effectLst>
          <a:scene3d>
            <a:camera prst="perspectiveRelaxedModerately"/>
            <a:lightRig rig="threePt" dir="t"/>
          </a:scene3d>
        </p:spPr>
        <p:txBody>
          <a:bodyPr wrap="square">
            <a:spAutoFit/>
          </a:bodyPr>
          <a:lstStyle/>
          <a:p>
            <a:r>
              <a:rPr lang="tr-TR" b="1" dirty="0">
                <a:solidFill>
                  <a:prstClr val="white"/>
                </a:solidFill>
                <a:effectLst>
                  <a:outerShdw blurRad="38100" dist="38100" dir="2700000" algn="tl">
                    <a:srgbClr val="000000">
                      <a:alpha val="43137"/>
                    </a:srgbClr>
                  </a:outerShdw>
                </a:effectLst>
              </a:rPr>
              <a:t>A) </a:t>
            </a:r>
            <a:r>
              <a:rPr lang="tr-TR" b="1" dirty="0" err="1" smtClean="0">
                <a:solidFill>
                  <a:prstClr val="white"/>
                </a:solidFill>
                <a:effectLst>
                  <a:outerShdw blurRad="38100" dist="38100" dir="2700000" algn="tl">
                    <a:srgbClr val="000000">
                      <a:alpha val="43137"/>
                    </a:srgbClr>
                  </a:outerShdw>
                </a:effectLst>
              </a:rPr>
              <a:t>What</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about</a:t>
            </a:r>
            <a:endParaRPr lang="tr-TR" b="1" dirty="0">
              <a:solidFill>
                <a:prstClr val="white"/>
              </a:solidFill>
              <a:effectLst>
                <a:outerShdw blurRad="38100" dist="38100" dir="2700000" algn="tl">
                  <a:srgbClr val="000000">
                    <a:alpha val="43137"/>
                  </a:srgbClr>
                </a:outerShdw>
              </a:effectLst>
            </a:endParaRPr>
          </a:p>
        </p:txBody>
      </p:sp>
      <p:sp>
        <p:nvSpPr>
          <p:cNvPr id="6" name="Dikdörtgen 5"/>
          <p:cNvSpPr/>
          <p:nvPr/>
        </p:nvSpPr>
        <p:spPr>
          <a:xfrm>
            <a:off x="4600737" y="2534221"/>
            <a:ext cx="2282232" cy="369332"/>
          </a:xfrm>
          <a:prstGeom prst="rect">
            <a:avLst/>
          </a:prstGeom>
          <a:effectLst>
            <a:glow rad="228600">
              <a:schemeClr val="accent2">
                <a:satMod val="175000"/>
                <a:alpha val="40000"/>
              </a:schemeClr>
            </a:glow>
          </a:effectLst>
        </p:spPr>
        <p:txBody>
          <a:bodyPr wrap="square">
            <a:spAutoFit/>
          </a:bodyPr>
          <a:lstStyle/>
          <a:p>
            <a:r>
              <a:rPr lang="tr-TR" b="1" dirty="0">
                <a:solidFill>
                  <a:prstClr val="white"/>
                </a:solidFill>
                <a:effectLst>
                  <a:outerShdw blurRad="38100" dist="38100" dir="2700000" algn="tl">
                    <a:srgbClr val="000000">
                      <a:alpha val="43137"/>
                    </a:srgbClr>
                  </a:outerShdw>
                </a:effectLst>
              </a:rPr>
              <a:t>B) </a:t>
            </a:r>
            <a:r>
              <a:rPr lang="tr-TR" dirty="0" smtClean="0">
                <a:solidFill>
                  <a:prstClr val="white"/>
                </a:solidFill>
                <a:effectLst>
                  <a:outerShdw blurRad="38100" dist="38100" dir="2700000" algn="tl">
                    <a:srgbClr val="000000">
                      <a:alpha val="43137"/>
                    </a:srgbClr>
                  </a:outerShdw>
                </a:effectLst>
              </a:rPr>
              <a:t>How </a:t>
            </a:r>
            <a:r>
              <a:rPr lang="tr-TR" dirty="0" err="1" smtClean="0">
                <a:solidFill>
                  <a:prstClr val="white"/>
                </a:solidFill>
                <a:effectLst>
                  <a:outerShdw blurRad="38100" dist="38100" dir="2700000" algn="tl">
                    <a:srgbClr val="000000">
                      <a:alpha val="43137"/>
                    </a:srgbClr>
                  </a:outerShdw>
                </a:effectLst>
              </a:rPr>
              <a:t>about</a:t>
            </a:r>
            <a:endParaRPr lang="tr-TR" dirty="0">
              <a:solidFill>
                <a:prstClr val="white"/>
              </a:solidFill>
              <a:effectLst>
                <a:outerShdw blurRad="38100" dist="38100" dir="2700000" algn="tl">
                  <a:srgbClr val="000000">
                    <a:alpha val="43137"/>
                  </a:srgbClr>
                </a:outerShdw>
              </a:effectLst>
            </a:endParaRPr>
          </a:p>
        </p:txBody>
      </p:sp>
      <p:sp>
        <p:nvSpPr>
          <p:cNvPr id="7" name="Dikdörtgen 6"/>
          <p:cNvSpPr/>
          <p:nvPr/>
        </p:nvSpPr>
        <p:spPr>
          <a:xfrm>
            <a:off x="755576" y="3632618"/>
            <a:ext cx="4824536" cy="369332"/>
          </a:xfrm>
          <a:prstGeom prst="rect">
            <a:avLst/>
          </a:prstGeom>
          <a:scene3d>
            <a:camera prst="perspectiveRelaxedModerately"/>
            <a:lightRig rig="threePt" dir="t"/>
          </a:scene3d>
        </p:spPr>
        <p:txBody>
          <a:bodyPr wrap="square">
            <a:spAutoFit/>
          </a:bodyPr>
          <a:lstStyle/>
          <a:p>
            <a:r>
              <a:rPr lang="tr-TR" b="1" dirty="0">
                <a:solidFill>
                  <a:prstClr val="white"/>
                </a:solidFill>
                <a:effectLst>
                  <a:outerShdw blurRad="38100" dist="38100" dir="2700000" algn="tl">
                    <a:srgbClr val="000000">
                      <a:alpha val="43137"/>
                    </a:srgbClr>
                  </a:outerShdw>
                </a:effectLst>
              </a:rPr>
              <a:t>C) </a:t>
            </a:r>
            <a:r>
              <a:rPr lang="tr-TR" b="1" dirty="0" err="1" smtClean="0">
                <a:solidFill>
                  <a:prstClr val="white"/>
                </a:solidFill>
                <a:effectLst>
                  <a:outerShdw blurRad="38100" dist="38100" dir="2700000" algn="tl">
                    <a:srgbClr val="000000">
                      <a:alpha val="43137"/>
                    </a:srgbClr>
                  </a:outerShdw>
                </a:effectLst>
              </a:rPr>
              <a:t>Let’s</a:t>
            </a:r>
            <a:endParaRPr lang="tr-TR" b="1" dirty="0">
              <a:solidFill>
                <a:prstClr val="white"/>
              </a:solidFill>
              <a:effectLst>
                <a:outerShdw blurRad="38100" dist="38100" dir="2700000" algn="tl">
                  <a:srgbClr val="000000">
                    <a:alpha val="43137"/>
                  </a:srgbClr>
                </a:outerShdw>
              </a:effectLst>
            </a:endParaRPr>
          </a:p>
        </p:txBody>
      </p:sp>
      <p:sp>
        <p:nvSpPr>
          <p:cNvPr id="8" name="Dikdörtgen 7"/>
          <p:cNvSpPr/>
          <p:nvPr/>
        </p:nvSpPr>
        <p:spPr>
          <a:xfrm>
            <a:off x="4502502" y="3676552"/>
            <a:ext cx="1252074" cy="369332"/>
          </a:xfrm>
          <a:prstGeom prst="rect">
            <a:avLst/>
          </a:prstGeom>
        </p:spPr>
        <p:txBody>
          <a:bodyPr wrap="none">
            <a:spAutoFit/>
          </a:bodyPr>
          <a:lstStyle/>
          <a:p>
            <a:r>
              <a:rPr lang="tr-TR" b="1" dirty="0">
                <a:solidFill>
                  <a:prstClr val="white"/>
                </a:solidFill>
                <a:effectLst>
                  <a:outerShdw blurRad="38100" dist="38100" dir="2700000" algn="tl">
                    <a:srgbClr val="000000">
                      <a:alpha val="43137"/>
                    </a:srgbClr>
                  </a:outerShdw>
                </a:effectLst>
              </a:rPr>
              <a:t>D) </a:t>
            </a:r>
            <a:r>
              <a:rPr lang="tr-TR" b="1" dirty="0" err="1" smtClean="0">
                <a:solidFill>
                  <a:prstClr val="white"/>
                </a:solidFill>
                <a:effectLst>
                  <a:outerShdw blurRad="38100" dist="38100" dir="2700000" algn="tl">
                    <a:srgbClr val="000000">
                      <a:alpha val="43137"/>
                    </a:srgbClr>
                  </a:outerShdw>
                </a:effectLst>
              </a:rPr>
              <a:t>Shall</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we</a:t>
            </a:r>
            <a:endParaRPr lang="tr-TR"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0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972" y="2488908"/>
            <a:ext cx="8748514" cy="1152128"/>
          </a:xfrm>
        </p:spPr>
        <p:txBody>
          <a:bodyPr anchor="ctr">
            <a:normAutofit/>
          </a:bodyPr>
          <a:lstStyle/>
          <a:p>
            <a:pPr marL="0" indent="0">
              <a:lnSpc>
                <a:spcPct val="115000"/>
              </a:lnSpc>
              <a:spcAft>
                <a:spcPts val="1000"/>
              </a:spcAft>
              <a:buNone/>
            </a:pPr>
            <a:r>
              <a:rPr lang="tr-TR" b="1" dirty="0">
                <a:solidFill>
                  <a:srgbClr val="FF0000"/>
                </a:solidFill>
                <a:ea typeface="Calibri"/>
                <a:cs typeface="Times New Roman"/>
              </a:rPr>
              <a:t>SORU </a:t>
            </a:r>
            <a:r>
              <a:rPr lang="tr-TR" b="1" dirty="0" smtClean="0">
                <a:solidFill>
                  <a:srgbClr val="FF0000"/>
                </a:solidFill>
                <a:ea typeface="Calibri"/>
                <a:cs typeface="Times New Roman"/>
              </a:rPr>
              <a:t>18</a:t>
            </a:r>
            <a:r>
              <a:rPr lang="tr-TR" dirty="0" smtClean="0">
                <a:solidFill>
                  <a:srgbClr val="FF0000"/>
                </a:solidFill>
                <a:ea typeface="Calibri"/>
                <a:cs typeface="Times New Roman"/>
              </a:rPr>
              <a:t>)</a:t>
            </a:r>
            <a:r>
              <a:rPr lang="tr-TR" dirty="0" smtClean="0">
                <a:solidFill>
                  <a:srgbClr val="FFC000"/>
                </a:solidFill>
                <a:ea typeface="Calibri"/>
                <a:cs typeface="Times New Roman"/>
              </a:rPr>
              <a:t>  </a:t>
            </a:r>
            <a:r>
              <a:rPr lang="tr-TR" sz="2800" b="1" dirty="0" smtClean="0">
                <a:effectLst>
                  <a:outerShdw blurRad="38100" dist="38100" dir="2700000" algn="tl">
                    <a:srgbClr val="000000">
                      <a:alpha val="43137"/>
                    </a:srgbClr>
                  </a:outerShdw>
                </a:effectLst>
                <a:ea typeface="Calibri"/>
                <a:cs typeface="Times New Roman"/>
              </a:rPr>
              <a:t>Anlamlı bir cümle oluşturulduğunda doğru sıralama nasıl olur?</a:t>
            </a:r>
            <a:endParaRPr lang="tr-TR" sz="28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18" name="Yuvarlatılmış Dikdörtgen 17"/>
          <p:cNvSpPr/>
          <p:nvPr/>
        </p:nvSpPr>
        <p:spPr>
          <a:xfrm>
            <a:off x="668519" y="1962042"/>
            <a:ext cx="1616350" cy="360040"/>
          </a:xfrm>
          <a:prstGeom prst="roundRect">
            <a:avLst/>
          </a:prstGeom>
          <a:solidFill>
            <a:srgbClr val="AE14A7"/>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prstClr val="white"/>
                </a:solidFill>
                <a:effectLst>
                  <a:outerShdw blurRad="38100" dist="38100" dir="2700000" algn="tl">
                    <a:srgbClr val="000000">
                      <a:alpha val="43137"/>
                    </a:srgbClr>
                  </a:outerShdw>
                </a:effectLst>
              </a:rPr>
              <a:t>6    -please</a:t>
            </a:r>
            <a:endParaRPr lang="tr-TR" b="1" dirty="0">
              <a:solidFill>
                <a:prstClr val="white"/>
              </a:solidFill>
              <a:effectLst>
                <a:outerShdw blurRad="38100" dist="38100" dir="2700000" algn="tl">
                  <a:srgbClr val="000000">
                    <a:alpha val="43137"/>
                  </a:srgbClr>
                </a:outerShdw>
              </a:effectLst>
            </a:endParaRPr>
          </a:p>
        </p:txBody>
      </p:sp>
      <p:sp>
        <p:nvSpPr>
          <p:cNvPr id="19" name="Yuvarlatılmış Dikdörtgen 18"/>
          <p:cNvSpPr/>
          <p:nvPr/>
        </p:nvSpPr>
        <p:spPr>
          <a:xfrm>
            <a:off x="651395" y="196993"/>
            <a:ext cx="1616350" cy="360040"/>
          </a:xfrm>
          <a:prstGeom prst="roundRect">
            <a:avLst/>
          </a:prstGeom>
          <a:solidFill>
            <a:srgbClr val="AE14A7"/>
          </a:solidFill>
          <a:ln>
            <a:solidFill>
              <a:srgbClr val="AE14A7"/>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prstClr val="white"/>
                </a:solidFill>
                <a:effectLst>
                  <a:outerShdw blurRad="38100" dist="38100" dir="2700000" algn="tl">
                    <a:srgbClr val="000000">
                      <a:alpha val="43137"/>
                    </a:srgbClr>
                  </a:outerShdw>
                </a:effectLst>
              </a:rPr>
              <a:t>1      -Kate-</a:t>
            </a:r>
            <a:endParaRPr lang="tr-TR" b="1" dirty="0">
              <a:solidFill>
                <a:prstClr val="white"/>
              </a:solidFill>
              <a:effectLst>
                <a:outerShdw blurRad="38100" dist="38100" dir="2700000" algn="tl">
                  <a:srgbClr val="000000">
                    <a:alpha val="43137"/>
                  </a:srgbClr>
                </a:outerShdw>
              </a:effectLst>
            </a:endParaRPr>
          </a:p>
        </p:txBody>
      </p:sp>
      <p:sp>
        <p:nvSpPr>
          <p:cNvPr id="20" name="Yuvarlatılmış Dikdörtgen 19"/>
          <p:cNvSpPr/>
          <p:nvPr/>
        </p:nvSpPr>
        <p:spPr>
          <a:xfrm>
            <a:off x="668519" y="557033"/>
            <a:ext cx="1599225" cy="360040"/>
          </a:xfrm>
          <a:prstGeom prst="roundRect">
            <a:avLst/>
          </a:prstGeom>
          <a:solidFill>
            <a:srgbClr val="AE14A7"/>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prstClr val="white"/>
                </a:solidFill>
                <a:effectLst>
                  <a:outerShdw blurRad="38100" dist="38100" dir="2700000" algn="tl">
                    <a:srgbClr val="000000">
                      <a:alpha val="43137"/>
                    </a:srgbClr>
                  </a:outerShdw>
                </a:effectLst>
              </a:rPr>
              <a:t>2     -</a:t>
            </a:r>
            <a:r>
              <a:rPr lang="tr-TR" b="1" dirty="0" err="1" smtClean="0">
                <a:solidFill>
                  <a:prstClr val="white"/>
                </a:solidFill>
                <a:effectLst>
                  <a:outerShdw blurRad="38100" dist="38100" dir="2700000" algn="tl">
                    <a:srgbClr val="000000">
                      <a:alpha val="43137"/>
                    </a:srgbClr>
                  </a:outerShdw>
                </a:effectLst>
              </a:rPr>
              <a:t>could</a:t>
            </a:r>
            <a:r>
              <a:rPr lang="tr-TR" b="1" dirty="0" smtClean="0">
                <a:solidFill>
                  <a:prstClr val="white"/>
                </a:solidFill>
                <a:effectLst>
                  <a:outerShdw blurRad="38100" dist="38100" dir="2700000" algn="tl">
                    <a:srgbClr val="000000">
                      <a:alpha val="43137"/>
                    </a:srgbClr>
                  </a:outerShdw>
                </a:effectLst>
              </a:rPr>
              <a:t>-</a:t>
            </a:r>
            <a:endParaRPr lang="tr-TR" b="1" dirty="0">
              <a:solidFill>
                <a:prstClr val="white"/>
              </a:solidFill>
              <a:effectLst>
                <a:outerShdw blurRad="38100" dist="38100" dir="2700000" algn="tl">
                  <a:srgbClr val="000000">
                    <a:alpha val="43137"/>
                  </a:srgbClr>
                </a:outerShdw>
              </a:effectLst>
            </a:endParaRPr>
          </a:p>
        </p:txBody>
      </p:sp>
      <p:sp>
        <p:nvSpPr>
          <p:cNvPr id="21" name="Yuvarlatılmış Dikdörtgen 20"/>
          <p:cNvSpPr/>
          <p:nvPr/>
        </p:nvSpPr>
        <p:spPr>
          <a:xfrm>
            <a:off x="685822" y="919332"/>
            <a:ext cx="1581922" cy="360040"/>
          </a:xfrm>
          <a:prstGeom prst="roundRect">
            <a:avLst/>
          </a:prstGeom>
          <a:solidFill>
            <a:srgbClr val="AE14A7"/>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prstClr val="white"/>
                </a:solidFill>
                <a:effectLst>
                  <a:outerShdw blurRad="38100" dist="38100" dir="2700000" algn="tl">
                    <a:srgbClr val="000000">
                      <a:alpha val="43137"/>
                    </a:srgbClr>
                  </a:outerShdw>
                </a:effectLst>
              </a:rPr>
              <a:t>3      -</a:t>
            </a:r>
            <a:r>
              <a:rPr lang="tr-TR" b="1" dirty="0" err="1" smtClean="0">
                <a:solidFill>
                  <a:prstClr val="white"/>
                </a:solidFill>
                <a:effectLst>
                  <a:outerShdw blurRad="38100" dist="38100" dir="2700000" algn="tl">
                    <a:srgbClr val="000000">
                      <a:alpha val="43137"/>
                    </a:srgbClr>
                  </a:outerShdw>
                </a:effectLst>
              </a:rPr>
              <a:t>to</a:t>
            </a:r>
            <a:r>
              <a:rPr lang="tr-TR" b="1" dirty="0" smtClean="0">
                <a:solidFill>
                  <a:prstClr val="white"/>
                </a:solidFill>
                <a:effectLst>
                  <a:outerShdw blurRad="38100" dist="38100" dir="2700000" algn="tl">
                    <a:srgbClr val="000000">
                      <a:alpha val="43137"/>
                    </a:srgbClr>
                  </a:outerShdw>
                </a:effectLst>
              </a:rPr>
              <a:t>-</a:t>
            </a:r>
            <a:endParaRPr lang="tr-TR" b="1" dirty="0">
              <a:solidFill>
                <a:prstClr val="white"/>
              </a:solidFill>
              <a:effectLst>
                <a:outerShdw blurRad="38100" dist="38100" dir="2700000" algn="tl">
                  <a:srgbClr val="000000">
                    <a:alpha val="43137"/>
                  </a:srgbClr>
                </a:outerShdw>
              </a:effectLst>
            </a:endParaRPr>
          </a:p>
        </p:txBody>
      </p:sp>
      <p:sp>
        <p:nvSpPr>
          <p:cNvPr id="22" name="Yuvarlatılmış Dikdörtgen 21"/>
          <p:cNvSpPr/>
          <p:nvPr/>
        </p:nvSpPr>
        <p:spPr>
          <a:xfrm>
            <a:off x="685822" y="1620796"/>
            <a:ext cx="1581923" cy="360040"/>
          </a:xfrm>
          <a:prstGeom prst="roundRect">
            <a:avLst/>
          </a:prstGeom>
          <a:solidFill>
            <a:srgbClr val="AE14A7"/>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prstClr val="white"/>
                </a:solidFill>
                <a:effectLst>
                  <a:outerShdw blurRad="38100" dist="38100" dir="2700000" algn="tl">
                    <a:srgbClr val="000000">
                      <a:alpha val="43137"/>
                    </a:srgbClr>
                  </a:outerShdw>
                </a:effectLst>
              </a:rPr>
              <a:t>5</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speak</a:t>
            </a:r>
            <a:r>
              <a:rPr lang="tr-TR" b="1" dirty="0" smtClean="0">
                <a:solidFill>
                  <a:prstClr val="white"/>
                </a:solidFill>
                <a:effectLst>
                  <a:outerShdw blurRad="38100" dist="38100" dir="2700000" algn="tl">
                    <a:srgbClr val="000000">
                      <a:alpha val="43137"/>
                    </a:srgbClr>
                  </a:outerShdw>
                </a:effectLst>
              </a:rPr>
              <a:t>-</a:t>
            </a:r>
            <a:endParaRPr lang="tr-TR" b="1" dirty="0">
              <a:solidFill>
                <a:prstClr val="white"/>
              </a:solidFill>
              <a:effectLst>
                <a:outerShdw blurRad="38100" dist="38100" dir="2700000" algn="tl">
                  <a:srgbClr val="000000">
                    <a:alpha val="43137"/>
                  </a:srgbClr>
                </a:outerShdw>
              </a:effectLst>
            </a:endParaRPr>
          </a:p>
        </p:txBody>
      </p:sp>
      <p:sp>
        <p:nvSpPr>
          <p:cNvPr id="23" name="Yuvarlatılmış Dikdörtgen 22"/>
          <p:cNvSpPr/>
          <p:nvPr/>
        </p:nvSpPr>
        <p:spPr>
          <a:xfrm>
            <a:off x="685822" y="1279372"/>
            <a:ext cx="1630739" cy="360040"/>
          </a:xfrm>
          <a:prstGeom prst="roundRect">
            <a:avLst/>
          </a:prstGeom>
          <a:solidFill>
            <a:srgbClr val="AE14A7"/>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prstClr val="white"/>
                </a:solidFill>
                <a:effectLst>
                  <a:outerShdw blurRad="38100" dist="38100" dir="2700000" algn="tl">
                    <a:srgbClr val="000000">
                      <a:alpha val="43137"/>
                    </a:srgbClr>
                  </a:outerShdw>
                </a:effectLst>
              </a:rPr>
              <a:t>4      - I -</a:t>
            </a:r>
            <a:endParaRPr lang="tr-TR" b="1" dirty="0">
              <a:solidFill>
                <a:prstClr val="white"/>
              </a:solidFill>
              <a:effectLst>
                <a:outerShdw blurRad="38100" dist="38100" dir="2700000" algn="tl">
                  <a:srgbClr val="000000">
                    <a:alpha val="43137"/>
                  </a:srgbClr>
                </a:outerShdw>
              </a:effectLst>
            </a:endParaRPr>
          </a:p>
        </p:txBody>
      </p:sp>
      <p:sp>
        <p:nvSpPr>
          <p:cNvPr id="2" name="Oval 1"/>
          <p:cNvSpPr/>
          <p:nvPr/>
        </p:nvSpPr>
        <p:spPr>
          <a:xfrm>
            <a:off x="685822" y="3817332"/>
            <a:ext cx="3600400" cy="407913"/>
          </a:xfrm>
          <a:prstGeom prst="ellipse">
            <a:avLst/>
          </a:prstGeom>
          <a:solidFill>
            <a:srgbClr val="AE14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FF00"/>
                </a:solidFill>
                <a:effectLst>
                  <a:outerShdw blurRad="38100" dist="38100" dir="2700000" algn="tl">
                    <a:srgbClr val="000000">
                      <a:alpha val="43137"/>
                    </a:srgbClr>
                  </a:outerShdw>
                </a:effectLst>
              </a:rPr>
              <a:t>A)    6-1-4-2-3-5</a:t>
            </a:r>
          </a:p>
        </p:txBody>
      </p:sp>
      <p:sp>
        <p:nvSpPr>
          <p:cNvPr id="25" name="Oval 24"/>
          <p:cNvSpPr/>
          <p:nvPr/>
        </p:nvSpPr>
        <p:spPr>
          <a:xfrm>
            <a:off x="4608408" y="3795195"/>
            <a:ext cx="3600400" cy="407913"/>
          </a:xfrm>
          <a:prstGeom prst="ellipse">
            <a:avLst/>
          </a:prstGeom>
          <a:solidFill>
            <a:srgbClr val="AE14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FF00"/>
                </a:solidFill>
                <a:effectLst>
                  <a:outerShdw blurRad="38100" dist="38100" dir="2700000" algn="tl">
                    <a:srgbClr val="000000">
                      <a:alpha val="43137"/>
                    </a:srgbClr>
                  </a:outerShdw>
                </a:effectLst>
              </a:rPr>
              <a:t>B)    4-5-2-1-6-3</a:t>
            </a:r>
          </a:p>
        </p:txBody>
      </p:sp>
      <p:sp>
        <p:nvSpPr>
          <p:cNvPr id="26" name="Oval 25"/>
          <p:cNvSpPr/>
          <p:nvPr/>
        </p:nvSpPr>
        <p:spPr>
          <a:xfrm>
            <a:off x="737444" y="4725144"/>
            <a:ext cx="3600400" cy="407913"/>
          </a:xfrm>
          <a:prstGeom prst="ellipse">
            <a:avLst/>
          </a:prstGeom>
          <a:solidFill>
            <a:srgbClr val="AE14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FF00"/>
                </a:solidFill>
                <a:effectLst>
                  <a:outerShdw blurRad="38100" dist="38100" dir="2700000" algn="tl">
                    <a:srgbClr val="000000">
                      <a:alpha val="43137"/>
                    </a:srgbClr>
                  </a:outerShdw>
                </a:effectLst>
              </a:rPr>
              <a:t>C)     2-4-3-1-5-6</a:t>
            </a:r>
          </a:p>
        </p:txBody>
      </p:sp>
      <p:sp>
        <p:nvSpPr>
          <p:cNvPr id="27" name="Oval 26"/>
          <p:cNvSpPr/>
          <p:nvPr/>
        </p:nvSpPr>
        <p:spPr>
          <a:xfrm>
            <a:off x="4768445" y="4750050"/>
            <a:ext cx="3600400" cy="407913"/>
          </a:xfrm>
          <a:prstGeom prst="ellipse">
            <a:avLst/>
          </a:prstGeom>
          <a:solidFill>
            <a:srgbClr val="AE14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r>
              <a:rPr lang="tr-TR" b="1" dirty="0">
                <a:solidFill>
                  <a:srgbClr val="FFFF00"/>
                </a:solidFill>
                <a:effectLst>
                  <a:outerShdw blurRad="38100" dist="38100" dir="2700000" algn="tl">
                    <a:srgbClr val="000000">
                      <a:alpha val="43137"/>
                    </a:srgbClr>
                  </a:outerShdw>
                </a:effectLst>
              </a:rPr>
              <a:t>D)   2-4-5-3-1-6</a:t>
            </a:r>
          </a:p>
        </p:txBody>
      </p:sp>
    </p:spTree>
    <p:extLst>
      <p:ext uri="{BB962C8B-B14F-4D97-AF65-F5344CB8AC3E}">
        <p14:creationId xmlns:p14="http://schemas.microsoft.com/office/powerpoint/2010/main" val="31090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480" y="1052736"/>
            <a:ext cx="8748514" cy="1152128"/>
          </a:xfrm>
        </p:spPr>
        <p:txBody>
          <a:bodyPr anchor="ctr">
            <a:normAutofit/>
          </a:bodyPr>
          <a:lstStyle/>
          <a:p>
            <a:pPr marL="0" indent="0">
              <a:lnSpc>
                <a:spcPct val="115000"/>
              </a:lnSpc>
              <a:spcAft>
                <a:spcPts val="1000"/>
              </a:spcAft>
              <a:buNone/>
            </a:pPr>
            <a:r>
              <a:rPr lang="tr-TR" b="1" dirty="0">
                <a:solidFill>
                  <a:srgbClr val="FF0000"/>
                </a:solidFill>
                <a:ea typeface="Calibri"/>
                <a:cs typeface="Times New Roman"/>
              </a:rPr>
              <a:t>SORU </a:t>
            </a:r>
            <a:r>
              <a:rPr lang="tr-TR" b="1" dirty="0" smtClean="0">
                <a:solidFill>
                  <a:srgbClr val="FF0000"/>
                </a:solidFill>
                <a:ea typeface="Calibri"/>
                <a:cs typeface="Times New Roman"/>
              </a:rPr>
              <a:t>24</a:t>
            </a:r>
            <a:r>
              <a:rPr lang="tr-TR" dirty="0" smtClean="0">
                <a:solidFill>
                  <a:srgbClr val="FF0000"/>
                </a:solidFill>
                <a:ea typeface="Calibri"/>
                <a:cs typeface="Times New Roman"/>
              </a:rPr>
              <a:t>)</a:t>
            </a:r>
            <a:r>
              <a:rPr lang="tr-TR" dirty="0" smtClean="0">
                <a:solidFill>
                  <a:srgbClr val="FFC000"/>
                </a:solidFill>
                <a:ea typeface="Calibri"/>
                <a:cs typeface="Times New Roman"/>
              </a:rPr>
              <a:t>  </a:t>
            </a:r>
            <a:r>
              <a:rPr lang="tr-TR" sz="2800" b="1" dirty="0" smtClean="0">
                <a:effectLst>
                  <a:outerShdw blurRad="38100" dist="38100" dir="2700000" algn="tl">
                    <a:srgbClr val="000000">
                      <a:alpha val="43137"/>
                    </a:srgbClr>
                  </a:outerShdw>
                </a:effectLst>
                <a:ea typeface="Calibri"/>
                <a:cs typeface="Times New Roman"/>
              </a:rPr>
              <a:t>İfadeler ve anlamları eşleştirildiğinde hangi seçenek dışarıda kalır?</a:t>
            </a:r>
            <a:endParaRPr lang="tr-TR" sz="28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18" name="Yuvarlatılmış Dikdörtgen 17"/>
          <p:cNvSpPr/>
          <p:nvPr/>
        </p:nvSpPr>
        <p:spPr>
          <a:xfrm>
            <a:off x="738263" y="404664"/>
            <a:ext cx="5585057" cy="360040"/>
          </a:xfrm>
          <a:prstGeom prst="roundRect">
            <a:avLst/>
          </a:prstGeom>
          <a:solidFill>
            <a:srgbClr val="3E8F33"/>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err="1" smtClean="0">
                <a:solidFill>
                  <a:prstClr val="white"/>
                </a:solidFill>
                <a:effectLst>
                  <a:outerShdw blurRad="38100" dist="38100" dir="2700000" algn="tl">
                    <a:srgbClr val="000000">
                      <a:alpha val="43137"/>
                    </a:srgbClr>
                  </a:outerShdw>
                </a:effectLst>
              </a:rPr>
              <a:t>search</a:t>
            </a:r>
            <a:r>
              <a:rPr lang="tr-TR" b="1" dirty="0" smtClean="0">
                <a:solidFill>
                  <a:prstClr val="white"/>
                </a:solidFill>
                <a:effectLst>
                  <a:outerShdw blurRad="38100" dist="38100" dir="2700000" algn="tl">
                    <a:srgbClr val="000000">
                      <a:alpha val="43137"/>
                    </a:srgbClr>
                  </a:outerShdw>
                </a:effectLst>
              </a:rPr>
              <a:t>  engine </a:t>
            </a:r>
            <a:r>
              <a:rPr lang="tr-TR" b="1" dirty="0" err="1" smtClean="0">
                <a:solidFill>
                  <a:prstClr val="white"/>
                </a:solidFill>
                <a:effectLst>
                  <a:outerShdw blurRad="38100" dist="38100" dir="2700000" algn="tl">
                    <a:srgbClr val="000000">
                      <a:alpha val="43137"/>
                    </a:srgbClr>
                  </a:outerShdw>
                </a:effectLst>
              </a:rPr>
              <a:t>log</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off</a:t>
            </a:r>
            <a:r>
              <a:rPr lang="tr-TR" b="1" dirty="0" smtClean="0">
                <a:solidFill>
                  <a:prstClr val="white"/>
                </a:solidFill>
                <a:effectLst>
                  <a:outerShdw blurRad="38100" dist="38100" dir="2700000" algn="tl">
                    <a:srgbClr val="000000">
                      <a:alpha val="43137"/>
                    </a:srgbClr>
                  </a:outerShdw>
                </a:effectLst>
              </a:rPr>
              <a:t>                                       </a:t>
            </a:r>
            <a:r>
              <a:rPr lang="tr-TR" b="1" dirty="0" err="1" smtClean="0">
                <a:solidFill>
                  <a:prstClr val="white"/>
                </a:solidFill>
                <a:effectLst>
                  <a:outerShdw blurRad="38100" dist="38100" dir="2700000" algn="tl">
                    <a:srgbClr val="000000">
                      <a:alpha val="43137"/>
                    </a:srgbClr>
                  </a:outerShdw>
                </a:effectLst>
              </a:rPr>
              <a:t>upload</a:t>
            </a:r>
            <a:endParaRPr lang="tr-TR" b="1" dirty="0">
              <a:solidFill>
                <a:prstClr val="white"/>
              </a:solidFill>
              <a:effectLst>
                <a:outerShdw blurRad="38100" dist="38100" dir="2700000" algn="tl">
                  <a:srgbClr val="000000">
                    <a:alpha val="43137"/>
                  </a:srgbClr>
                </a:outerShdw>
              </a:effectLst>
            </a:endParaRPr>
          </a:p>
        </p:txBody>
      </p:sp>
      <p:sp>
        <p:nvSpPr>
          <p:cNvPr id="24" name="Dikdörtgen 23"/>
          <p:cNvSpPr/>
          <p:nvPr/>
        </p:nvSpPr>
        <p:spPr>
          <a:xfrm>
            <a:off x="1008063" y="2777271"/>
            <a:ext cx="5965838" cy="360040"/>
          </a:xfrm>
          <a:prstGeom prst="rect">
            <a:avLst/>
          </a:prstGeom>
          <a:solidFill>
            <a:srgbClr val="FFFF00"/>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bg1"/>
                </a:solidFill>
                <a:effectLst>
                  <a:outerShdw blurRad="38100" dist="38100" dir="2700000" algn="tl">
                    <a:srgbClr val="000000">
                      <a:alpha val="43137"/>
                    </a:srgbClr>
                  </a:outerShdw>
                </a:effectLst>
              </a:rPr>
              <a:t>A) </a:t>
            </a:r>
            <a:r>
              <a:rPr lang="tr-TR" b="1" dirty="0" err="1" smtClean="0">
                <a:solidFill>
                  <a:schemeClr val="bg1"/>
                </a:solidFill>
                <a:effectLst>
                  <a:outerShdw blurRad="38100" dist="38100" dir="2700000" algn="tl">
                    <a:srgbClr val="000000">
                      <a:alpha val="43137"/>
                    </a:srgbClr>
                  </a:outerShdw>
                </a:effectLst>
              </a:rPr>
              <a:t>to</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copy</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something</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to</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the</a:t>
            </a:r>
            <a:r>
              <a:rPr lang="tr-TR" b="1" dirty="0" smtClean="0">
                <a:solidFill>
                  <a:schemeClr val="bg1"/>
                </a:solidFill>
                <a:effectLst>
                  <a:outerShdw blurRad="38100" dist="38100" dir="2700000" algn="tl">
                    <a:srgbClr val="000000">
                      <a:alpha val="43137"/>
                    </a:srgbClr>
                  </a:outerShdw>
                </a:effectLst>
              </a:rPr>
              <a:t> internet</a:t>
            </a:r>
            <a:endParaRPr lang="tr-TR" b="1" dirty="0">
              <a:solidFill>
                <a:schemeClr val="bg1"/>
              </a:solidFill>
              <a:effectLst>
                <a:outerShdw blurRad="38100" dist="38100" dir="2700000" algn="tl">
                  <a:srgbClr val="000000">
                    <a:alpha val="43137"/>
                  </a:srgbClr>
                </a:outerShdw>
              </a:effectLst>
            </a:endParaRPr>
          </a:p>
        </p:txBody>
      </p:sp>
      <p:sp>
        <p:nvSpPr>
          <p:cNvPr id="28" name="Dikdörtgen 27"/>
          <p:cNvSpPr/>
          <p:nvPr/>
        </p:nvSpPr>
        <p:spPr>
          <a:xfrm>
            <a:off x="1008062" y="3465004"/>
            <a:ext cx="6659563" cy="360040"/>
          </a:xfrm>
          <a:prstGeom prst="rect">
            <a:avLst/>
          </a:prstGeom>
          <a:solidFill>
            <a:srgbClr val="FFFF00"/>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bg1"/>
                </a:solidFill>
                <a:effectLst>
                  <a:outerShdw blurRad="38100" dist="38100" dir="2700000" algn="tl">
                    <a:srgbClr val="000000">
                      <a:alpha val="43137"/>
                    </a:srgbClr>
                  </a:outerShdw>
                </a:effectLst>
              </a:rPr>
              <a:t>B) a </a:t>
            </a:r>
            <a:r>
              <a:rPr lang="tr-TR" b="1" dirty="0" err="1" smtClean="0">
                <a:solidFill>
                  <a:schemeClr val="bg1"/>
                </a:solidFill>
                <a:effectLst>
                  <a:outerShdw blurRad="38100" dist="38100" dir="2700000" algn="tl">
                    <a:srgbClr val="000000">
                      <a:alpha val="43137"/>
                    </a:srgbClr>
                  </a:outerShdw>
                </a:effectLst>
              </a:rPr>
              <a:t>computer</a:t>
            </a:r>
            <a:r>
              <a:rPr lang="tr-TR" b="1" dirty="0" smtClean="0">
                <a:solidFill>
                  <a:schemeClr val="bg1"/>
                </a:solidFill>
                <a:effectLst>
                  <a:outerShdw blurRad="38100" dist="38100" dir="2700000" algn="tl">
                    <a:srgbClr val="000000">
                      <a:alpha val="43137"/>
                    </a:srgbClr>
                  </a:outerShdw>
                </a:effectLst>
              </a:rPr>
              <a:t> file </a:t>
            </a:r>
            <a:r>
              <a:rPr lang="tr-TR" b="1" dirty="0" err="1" smtClean="0">
                <a:solidFill>
                  <a:schemeClr val="bg1"/>
                </a:solidFill>
                <a:effectLst>
                  <a:outerShdw blurRad="38100" dist="38100" dir="2700000" algn="tl">
                    <a:srgbClr val="000000">
                      <a:alpha val="43137"/>
                    </a:srgbClr>
                  </a:outerShdw>
                </a:effectLst>
              </a:rPr>
              <a:t>that</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you</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send</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together</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with</a:t>
            </a:r>
            <a:r>
              <a:rPr lang="tr-TR" b="1" dirty="0" smtClean="0">
                <a:solidFill>
                  <a:schemeClr val="bg1"/>
                </a:solidFill>
                <a:effectLst>
                  <a:outerShdw blurRad="38100" dist="38100" dir="2700000" algn="tl">
                    <a:srgbClr val="000000">
                      <a:alpha val="43137"/>
                    </a:srgbClr>
                  </a:outerShdw>
                </a:effectLst>
              </a:rPr>
              <a:t> on </a:t>
            </a:r>
            <a:r>
              <a:rPr lang="tr-TR" b="1" dirty="0" err="1" smtClean="0">
                <a:solidFill>
                  <a:schemeClr val="bg1"/>
                </a:solidFill>
                <a:effectLst>
                  <a:outerShdw blurRad="38100" dist="38100" dir="2700000" algn="tl">
                    <a:srgbClr val="000000">
                      <a:alpha val="43137"/>
                    </a:srgbClr>
                  </a:outerShdw>
                </a:effectLst>
              </a:rPr>
              <a:t>email</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message</a:t>
            </a:r>
            <a:endParaRPr lang="tr-TR" b="1" dirty="0">
              <a:solidFill>
                <a:schemeClr val="bg1"/>
              </a:solidFill>
              <a:effectLst>
                <a:outerShdw blurRad="38100" dist="38100" dir="2700000" algn="tl">
                  <a:srgbClr val="000000">
                    <a:alpha val="43137"/>
                  </a:srgbClr>
                </a:outerShdw>
              </a:effectLst>
            </a:endParaRPr>
          </a:p>
        </p:txBody>
      </p:sp>
      <p:sp>
        <p:nvSpPr>
          <p:cNvPr id="29" name="Dikdörtgen 28"/>
          <p:cNvSpPr/>
          <p:nvPr/>
        </p:nvSpPr>
        <p:spPr>
          <a:xfrm>
            <a:off x="931836" y="4149080"/>
            <a:ext cx="5965838" cy="360040"/>
          </a:xfrm>
          <a:prstGeom prst="rect">
            <a:avLst/>
          </a:prstGeom>
          <a:solidFill>
            <a:srgbClr val="FFFF00"/>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bg1"/>
                </a:solidFill>
                <a:effectLst>
                  <a:outerShdw blurRad="38100" dist="38100" dir="2700000" algn="tl">
                    <a:srgbClr val="000000">
                      <a:alpha val="43137"/>
                    </a:srgbClr>
                  </a:outerShdw>
                </a:effectLst>
              </a:rPr>
              <a:t>C</a:t>
            </a:r>
            <a:r>
              <a:rPr lang="tr-TR" b="1" dirty="0" smtClean="0">
                <a:solidFill>
                  <a:schemeClr val="bg1"/>
                </a:solidFill>
                <a:effectLst>
                  <a:outerShdw blurRad="38100" dist="38100" dir="2700000" algn="tl">
                    <a:srgbClr val="000000">
                      <a:alpha val="43137"/>
                    </a:srgbClr>
                  </a:outerShdw>
                </a:effectLst>
              </a:rPr>
              <a:t>) </a:t>
            </a:r>
            <a:r>
              <a:rPr lang="tr-TR" b="1" dirty="0" err="1">
                <a:solidFill>
                  <a:schemeClr val="bg1"/>
                </a:solidFill>
                <a:effectLst>
                  <a:outerShdw blurRad="38100" dist="38100" dir="2700000" algn="tl">
                    <a:srgbClr val="000000">
                      <a:alpha val="43137"/>
                    </a:srgbClr>
                  </a:outerShdw>
                </a:effectLst>
              </a:rPr>
              <a:t>t</a:t>
            </a:r>
            <a:r>
              <a:rPr lang="tr-TR" b="1" dirty="0" err="1" smtClean="0">
                <a:solidFill>
                  <a:schemeClr val="bg1"/>
                </a:solidFill>
                <a:effectLst>
                  <a:outerShdw blurRad="38100" dist="38100" dir="2700000" algn="tl">
                    <a:srgbClr val="000000">
                      <a:alpha val="43137"/>
                    </a:srgbClr>
                  </a:outerShdw>
                </a:effectLst>
              </a:rPr>
              <a:t>o</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disconnect</a:t>
            </a:r>
            <a:r>
              <a:rPr lang="tr-TR" b="1" dirty="0" smtClean="0">
                <a:solidFill>
                  <a:schemeClr val="bg1"/>
                </a:solidFill>
                <a:effectLst>
                  <a:outerShdw blurRad="38100" dist="38100" dir="2700000" algn="tl">
                    <a:srgbClr val="000000">
                      <a:alpha val="43137"/>
                    </a:srgbClr>
                  </a:outerShdw>
                </a:effectLst>
              </a:rPr>
              <a:t>  a </a:t>
            </a:r>
            <a:r>
              <a:rPr lang="tr-TR" b="1" dirty="0" err="1" smtClean="0">
                <a:solidFill>
                  <a:schemeClr val="bg1"/>
                </a:solidFill>
                <a:effectLst>
                  <a:outerShdw blurRad="38100" dist="38100" dir="2700000" algn="tl">
                    <a:srgbClr val="000000">
                      <a:alpha val="43137"/>
                    </a:srgbClr>
                  </a:outerShdw>
                </a:effectLst>
              </a:rPr>
              <a:t>computer</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to</a:t>
            </a:r>
            <a:r>
              <a:rPr lang="tr-TR" b="1" dirty="0" smtClean="0">
                <a:solidFill>
                  <a:schemeClr val="bg1"/>
                </a:solidFill>
                <a:effectLst>
                  <a:outerShdw blurRad="38100" dist="38100" dir="2700000" algn="tl">
                    <a:srgbClr val="000000">
                      <a:alpha val="43137"/>
                    </a:srgbClr>
                  </a:outerShdw>
                </a:effectLst>
              </a:rPr>
              <a:t> a </a:t>
            </a:r>
            <a:r>
              <a:rPr lang="tr-TR" b="1" dirty="0" err="1" smtClean="0">
                <a:solidFill>
                  <a:schemeClr val="bg1"/>
                </a:solidFill>
                <a:effectLst>
                  <a:outerShdw blurRad="38100" dist="38100" dir="2700000" algn="tl">
                    <a:srgbClr val="000000">
                      <a:alpha val="43137"/>
                    </a:srgbClr>
                  </a:outerShdw>
                </a:effectLst>
              </a:rPr>
              <a:t>website</a:t>
            </a:r>
            <a:r>
              <a:rPr lang="tr-TR" b="1" dirty="0" smtClean="0">
                <a:solidFill>
                  <a:schemeClr val="bg1"/>
                </a:solidFill>
                <a:effectLst>
                  <a:outerShdw blurRad="38100" dist="38100" dir="2700000" algn="tl">
                    <a:srgbClr val="000000">
                      <a:alpha val="43137"/>
                    </a:srgbClr>
                  </a:outerShdw>
                </a:effectLst>
              </a:rPr>
              <a:t> </a:t>
            </a:r>
            <a:endParaRPr lang="tr-TR" b="1" dirty="0">
              <a:solidFill>
                <a:schemeClr val="bg1"/>
              </a:solidFill>
              <a:effectLst>
                <a:outerShdw blurRad="38100" dist="38100" dir="2700000" algn="tl">
                  <a:srgbClr val="000000">
                    <a:alpha val="43137"/>
                  </a:srgbClr>
                </a:outerShdw>
              </a:effectLst>
            </a:endParaRPr>
          </a:p>
        </p:txBody>
      </p:sp>
      <p:sp>
        <p:nvSpPr>
          <p:cNvPr id="30" name="Dikdörtgen 29"/>
          <p:cNvSpPr/>
          <p:nvPr/>
        </p:nvSpPr>
        <p:spPr>
          <a:xfrm>
            <a:off x="1037019" y="4894299"/>
            <a:ext cx="5965838" cy="360040"/>
          </a:xfrm>
          <a:prstGeom prst="rect">
            <a:avLst/>
          </a:prstGeom>
          <a:solidFill>
            <a:srgbClr val="FFFF00"/>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bg1"/>
                </a:solidFill>
                <a:effectLst>
                  <a:outerShdw blurRad="38100" dist="38100" dir="2700000" algn="tl">
                    <a:srgbClr val="000000">
                      <a:alpha val="43137"/>
                    </a:srgbClr>
                  </a:outerShdw>
                </a:effectLst>
              </a:rPr>
              <a:t>D)  a </a:t>
            </a:r>
            <a:r>
              <a:rPr lang="tr-TR" b="1" dirty="0" err="1" smtClean="0">
                <a:solidFill>
                  <a:schemeClr val="bg1"/>
                </a:solidFill>
                <a:effectLst>
                  <a:outerShdw blurRad="38100" dist="38100" dir="2700000" algn="tl">
                    <a:srgbClr val="000000">
                      <a:alpha val="43137"/>
                    </a:srgbClr>
                  </a:outerShdw>
                </a:effectLst>
              </a:rPr>
              <a:t>computer</a:t>
            </a:r>
            <a:r>
              <a:rPr lang="tr-TR" b="1" dirty="0" smtClean="0">
                <a:solidFill>
                  <a:schemeClr val="bg1"/>
                </a:solidFill>
                <a:effectLst>
                  <a:outerShdw blurRad="38100" dist="38100" dir="2700000" algn="tl">
                    <a:srgbClr val="000000">
                      <a:alpha val="43137"/>
                    </a:srgbClr>
                  </a:outerShdw>
                </a:effectLst>
              </a:rPr>
              <a:t> program  </a:t>
            </a:r>
            <a:r>
              <a:rPr lang="tr-TR" b="1" dirty="0" err="1" smtClean="0">
                <a:solidFill>
                  <a:schemeClr val="bg1"/>
                </a:solidFill>
                <a:effectLst>
                  <a:outerShdw blurRad="38100" dist="38100" dir="2700000" algn="tl">
                    <a:srgbClr val="000000">
                      <a:alpha val="43137"/>
                    </a:srgbClr>
                  </a:outerShdw>
                </a:effectLst>
              </a:rPr>
              <a:t>to</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find</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information</a:t>
            </a:r>
            <a:r>
              <a:rPr lang="tr-TR" b="1" dirty="0" smtClean="0">
                <a:solidFill>
                  <a:schemeClr val="bg1"/>
                </a:solidFill>
                <a:effectLst>
                  <a:outerShdw blurRad="38100" dist="38100" dir="2700000" algn="tl">
                    <a:srgbClr val="000000">
                      <a:alpha val="43137"/>
                    </a:srgbClr>
                  </a:outerShdw>
                </a:effectLst>
              </a:rPr>
              <a:t> on </a:t>
            </a:r>
            <a:r>
              <a:rPr lang="tr-TR" b="1" dirty="0" err="1" smtClean="0">
                <a:solidFill>
                  <a:schemeClr val="bg1"/>
                </a:solidFill>
                <a:effectLst>
                  <a:outerShdw blurRad="38100" dist="38100" dir="2700000" algn="tl">
                    <a:srgbClr val="000000">
                      <a:alpha val="43137"/>
                    </a:srgbClr>
                  </a:outerShdw>
                </a:effectLst>
              </a:rPr>
              <a:t>the</a:t>
            </a:r>
            <a:r>
              <a:rPr lang="tr-TR" b="1" dirty="0" smtClean="0">
                <a:solidFill>
                  <a:schemeClr val="bg1"/>
                </a:solidFill>
                <a:effectLst>
                  <a:outerShdw blurRad="38100" dist="38100" dir="2700000" algn="tl">
                    <a:srgbClr val="000000">
                      <a:alpha val="43137"/>
                    </a:srgbClr>
                  </a:outerShdw>
                </a:effectLst>
              </a:rPr>
              <a:t> net</a:t>
            </a:r>
            <a:endParaRPr lang="tr-T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9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480" y="1052736"/>
            <a:ext cx="8748514" cy="1152128"/>
          </a:xfrm>
        </p:spPr>
        <p:txBody>
          <a:bodyPr anchor="ctr">
            <a:normAutofit/>
          </a:bodyPr>
          <a:lstStyle/>
          <a:p>
            <a:pPr marL="0" indent="0">
              <a:lnSpc>
                <a:spcPct val="115000"/>
              </a:lnSpc>
              <a:spcAft>
                <a:spcPts val="1000"/>
              </a:spcAft>
              <a:buNone/>
            </a:pPr>
            <a:r>
              <a:rPr lang="tr-TR" b="1" dirty="0">
                <a:solidFill>
                  <a:srgbClr val="FF0000"/>
                </a:solidFill>
                <a:ea typeface="Calibri"/>
                <a:cs typeface="Times New Roman"/>
              </a:rPr>
              <a:t>SORU </a:t>
            </a:r>
            <a:r>
              <a:rPr lang="tr-TR" b="1" dirty="0" smtClean="0">
                <a:solidFill>
                  <a:srgbClr val="FF0000"/>
                </a:solidFill>
                <a:ea typeface="Calibri"/>
                <a:cs typeface="Times New Roman"/>
              </a:rPr>
              <a:t>30</a:t>
            </a:r>
            <a:r>
              <a:rPr lang="tr-TR" dirty="0" smtClean="0">
                <a:solidFill>
                  <a:srgbClr val="FF0000"/>
                </a:solidFill>
                <a:ea typeface="Calibri"/>
                <a:cs typeface="Times New Roman"/>
              </a:rPr>
              <a:t>)</a:t>
            </a:r>
            <a:r>
              <a:rPr lang="tr-TR" dirty="0" smtClean="0">
                <a:solidFill>
                  <a:srgbClr val="FFC000"/>
                </a:solidFill>
                <a:ea typeface="Calibri"/>
                <a:cs typeface="Times New Roman"/>
              </a:rPr>
              <a:t>  </a:t>
            </a:r>
            <a:r>
              <a:rPr lang="tr-TR" dirty="0" smtClean="0">
                <a:ea typeface="Calibri"/>
                <a:cs typeface="Times New Roman"/>
              </a:rPr>
              <a:t>‘’  </a:t>
            </a:r>
            <a:r>
              <a:rPr lang="tr-TR" sz="2800" b="1" dirty="0" smtClean="0">
                <a:solidFill>
                  <a:schemeClr val="accent6"/>
                </a:solidFill>
                <a:effectLst>
                  <a:outerShdw blurRad="38100" dist="38100" dir="2700000" algn="tl">
                    <a:srgbClr val="000000">
                      <a:alpha val="43137"/>
                    </a:srgbClr>
                  </a:outerShdw>
                </a:effectLst>
                <a:ea typeface="Calibri"/>
                <a:cs typeface="Times New Roman"/>
              </a:rPr>
              <a:t>tarihi  -  büyüleyici  -  inanılmaz </a:t>
            </a:r>
            <a:r>
              <a:rPr lang="tr-TR" sz="2800" b="1" dirty="0" smtClean="0">
                <a:effectLst>
                  <a:outerShdw blurRad="38100" dist="38100" dir="2700000" algn="tl">
                    <a:srgbClr val="000000">
                      <a:alpha val="43137"/>
                    </a:srgbClr>
                  </a:outerShdw>
                </a:effectLst>
                <a:ea typeface="Calibri"/>
                <a:cs typeface="Times New Roman"/>
              </a:rPr>
              <a:t>’’  doğru sıralanışı hangisidir?</a:t>
            </a:r>
            <a:endParaRPr lang="tr-TR" sz="2800" b="1" dirty="0">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graphicFrame>
        <p:nvGraphicFramePr>
          <p:cNvPr id="2" name="Diyagram 1"/>
          <p:cNvGraphicFramePr/>
          <p:nvPr>
            <p:extLst>
              <p:ext uri="{D42A27DB-BD31-4B8C-83A1-F6EECF244321}">
                <p14:modId xmlns:p14="http://schemas.microsoft.com/office/powerpoint/2010/main" val="4155723433"/>
              </p:ext>
            </p:extLst>
          </p:nvPr>
        </p:nvGraphicFramePr>
        <p:xfrm>
          <a:off x="2051720" y="2348880"/>
          <a:ext cx="5358651" cy="43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6" name="Diyagram 25"/>
          <p:cNvGraphicFramePr/>
          <p:nvPr>
            <p:extLst>
              <p:ext uri="{D42A27DB-BD31-4B8C-83A1-F6EECF244321}">
                <p14:modId xmlns:p14="http://schemas.microsoft.com/office/powerpoint/2010/main" val="3054600876"/>
              </p:ext>
            </p:extLst>
          </p:nvPr>
        </p:nvGraphicFramePr>
        <p:xfrm>
          <a:off x="2123728" y="3212976"/>
          <a:ext cx="5358651" cy="4320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7" name="Diyagram 26"/>
          <p:cNvGraphicFramePr/>
          <p:nvPr>
            <p:extLst>
              <p:ext uri="{D42A27DB-BD31-4B8C-83A1-F6EECF244321}">
                <p14:modId xmlns:p14="http://schemas.microsoft.com/office/powerpoint/2010/main" val="807663965"/>
              </p:ext>
            </p:extLst>
          </p:nvPr>
        </p:nvGraphicFramePr>
        <p:xfrm>
          <a:off x="2051720" y="3933056"/>
          <a:ext cx="5358651" cy="3600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4" name="Diyagram 33"/>
          <p:cNvGraphicFramePr/>
          <p:nvPr>
            <p:extLst>
              <p:ext uri="{D42A27DB-BD31-4B8C-83A1-F6EECF244321}">
                <p14:modId xmlns:p14="http://schemas.microsoft.com/office/powerpoint/2010/main" val="678781830"/>
              </p:ext>
            </p:extLst>
          </p:nvPr>
        </p:nvGraphicFramePr>
        <p:xfrm>
          <a:off x="2051720" y="4581128"/>
          <a:ext cx="5358651" cy="43204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7" name="Metin kutusu 6"/>
          <p:cNvSpPr txBox="1"/>
          <p:nvPr/>
        </p:nvSpPr>
        <p:spPr>
          <a:xfrm>
            <a:off x="638316" y="2276872"/>
            <a:ext cx="936104" cy="646331"/>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rPr>
              <a:t>A)</a:t>
            </a:r>
            <a:endParaRPr lang="tr-TR" sz="3600" b="1" dirty="0">
              <a:solidFill>
                <a:srgbClr val="FF0000"/>
              </a:solidFill>
              <a:effectLst>
                <a:outerShdw blurRad="38100" dist="38100" dir="2700000" algn="tl">
                  <a:srgbClr val="000000">
                    <a:alpha val="43137"/>
                  </a:srgbClr>
                </a:outerShdw>
              </a:effectLst>
            </a:endParaRPr>
          </a:p>
        </p:txBody>
      </p:sp>
      <p:sp>
        <p:nvSpPr>
          <p:cNvPr id="35" name="Metin kutusu 34"/>
          <p:cNvSpPr txBox="1"/>
          <p:nvPr/>
        </p:nvSpPr>
        <p:spPr>
          <a:xfrm>
            <a:off x="638316" y="3075603"/>
            <a:ext cx="936104" cy="646331"/>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rPr>
              <a:t>B)</a:t>
            </a:r>
            <a:endParaRPr lang="tr-TR" sz="3600" b="1" dirty="0">
              <a:solidFill>
                <a:srgbClr val="FF0000"/>
              </a:solidFill>
              <a:effectLst>
                <a:outerShdw blurRad="38100" dist="38100" dir="2700000" algn="tl">
                  <a:srgbClr val="000000">
                    <a:alpha val="43137"/>
                  </a:srgbClr>
                </a:outerShdw>
              </a:effectLst>
            </a:endParaRPr>
          </a:p>
        </p:txBody>
      </p:sp>
      <p:sp>
        <p:nvSpPr>
          <p:cNvPr id="36" name="Metin kutusu 35"/>
          <p:cNvSpPr txBox="1"/>
          <p:nvPr/>
        </p:nvSpPr>
        <p:spPr>
          <a:xfrm>
            <a:off x="627464" y="3790781"/>
            <a:ext cx="936104" cy="646331"/>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rPr>
              <a:t>C)</a:t>
            </a:r>
            <a:endParaRPr lang="tr-TR" sz="3600" b="1" dirty="0">
              <a:solidFill>
                <a:srgbClr val="FF0000"/>
              </a:solidFill>
              <a:effectLst>
                <a:outerShdw blurRad="38100" dist="38100" dir="2700000" algn="tl">
                  <a:srgbClr val="000000">
                    <a:alpha val="43137"/>
                  </a:srgbClr>
                </a:outerShdw>
              </a:effectLst>
            </a:endParaRPr>
          </a:p>
        </p:txBody>
      </p:sp>
      <p:sp>
        <p:nvSpPr>
          <p:cNvPr id="37" name="Metin kutusu 36"/>
          <p:cNvSpPr txBox="1"/>
          <p:nvPr/>
        </p:nvSpPr>
        <p:spPr>
          <a:xfrm>
            <a:off x="627464" y="4437112"/>
            <a:ext cx="936104" cy="646331"/>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rPr>
              <a:t>D)</a:t>
            </a:r>
            <a:endParaRPr lang="tr-T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556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5" y="302180"/>
            <a:ext cx="8700985" cy="2736304"/>
          </a:xfrm>
        </p:spPr>
        <p:txBody>
          <a:bodyPr anchor="ctr"/>
          <a:lstStyle/>
          <a:p>
            <a:pPr marL="0" indent="0">
              <a:lnSpc>
                <a:spcPct val="115000"/>
              </a:lnSpc>
              <a:spcAft>
                <a:spcPts val="1000"/>
              </a:spcAft>
              <a:buNone/>
            </a:pPr>
            <a:r>
              <a:rPr lang="tr-TR" dirty="0" smtClean="0">
                <a:ea typeface="Calibri"/>
                <a:cs typeface="Times New Roman"/>
              </a:rPr>
              <a:t>YEDEK SORU 1)</a:t>
            </a:r>
          </a:p>
          <a:p>
            <a:pPr marL="0" indent="0">
              <a:lnSpc>
                <a:spcPct val="115000"/>
              </a:lnSpc>
              <a:spcAft>
                <a:spcPts val="1000"/>
              </a:spcAft>
              <a:buNone/>
            </a:pPr>
            <a:r>
              <a:rPr lang="tr-TR" dirty="0" smtClean="0">
                <a:ea typeface="Calibri"/>
                <a:cs typeface="Times New Roman"/>
              </a:rPr>
              <a:t> </a:t>
            </a:r>
            <a:r>
              <a:rPr lang="tr-TR" b="1" dirty="0">
                <a:solidFill>
                  <a:srgbClr val="FFFF00"/>
                </a:solidFill>
                <a:effectLst>
                  <a:outerShdw blurRad="38100" dist="38100" dir="2700000" algn="tl">
                    <a:srgbClr val="000000">
                      <a:alpha val="43137"/>
                    </a:srgbClr>
                  </a:outerShdw>
                </a:effectLst>
                <a:ea typeface="Calibri"/>
                <a:cs typeface="Times New Roman"/>
              </a:rPr>
              <a:t>Hz. Ayşe kendisine sorulduğunda Peygamberimiz ahlakı için; Aşağıdakilerden hangisinden ibarettir demiştir?</a:t>
            </a:r>
            <a:endParaRPr lang="tr-TR" b="1" dirty="0">
              <a:solidFill>
                <a:srgbClr val="FFFF00"/>
              </a:solidFill>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34" name="Yuvarlatılmış Dikdörtgen 33"/>
          <p:cNvSpPr/>
          <p:nvPr/>
        </p:nvSpPr>
        <p:spPr>
          <a:xfrm>
            <a:off x="755576" y="3068960"/>
            <a:ext cx="1872208" cy="432048"/>
          </a:xfrm>
          <a:prstGeom prst="roundRect">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prstClr val="white"/>
                </a:solidFill>
              </a:rPr>
              <a:t> A-Sabırdan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089742"/>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26" y="3984282"/>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73" y="4005064"/>
            <a:ext cx="1895475" cy="4572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Dikdörtgen 36"/>
          <p:cNvSpPr/>
          <p:nvPr/>
        </p:nvSpPr>
        <p:spPr>
          <a:xfrm>
            <a:off x="4211959" y="3134046"/>
            <a:ext cx="1895475" cy="369332"/>
          </a:xfrm>
          <a:prstGeom prst="rect">
            <a:avLst/>
          </a:prstGeom>
        </p:spPr>
        <p:txBody>
          <a:bodyPr wrap="square">
            <a:spAutoFit/>
          </a:bodyPr>
          <a:lstStyle/>
          <a:p>
            <a:pPr algn="ctr"/>
            <a:r>
              <a:rPr lang="tr-TR" b="1" dirty="0">
                <a:solidFill>
                  <a:prstClr val="white"/>
                </a:solidFill>
              </a:rPr>
              <a:t>B- Saygıdan </a:t>
            </a:r>
          </a:p>
        </p:txBody>
      </p:sp>
      <p:sp>
        <p:nvSpPr>
          <p:cNvPr id="38" name="Dikdörtgen 37"/>
          <p:cNvSpPr/>
          <p:nvPr/>
        </p:nvSpPr>
        <p:spPr>
          <a:xfrm>
            <a:off x="783906" y="4028216"/>
            <a:ext cx="1843878" cy="369332"/>
          </a:xfrm>
          <a:prstGeom prst="rect">
            <a:avLst/>
          </a:prstGeom>
        </p:spPr>
        <p:txBody>
          <a:bodyPr wrap="square">
            <a:spAutoFit/>
          </a:bodyPr>
          <a:lstStyle/>
          <a:p>
            <a:pPr algn="ctr"/>
            <a:r>
              <a:rPr lang="tr-TR" b="1" dirty="0">
                <a:solidFill>
                  <a:prstClr val="white"/>
                </a:solidFill>
                <a:effectLst>
                  <a:outerShdw blurRad="38100" dist="38100" dir="2700000" algn="tl">
                    <a:srgbClr val="000000">
                      <a:alpha val="43137"/>
                    </a:srgbClr>
                  </a:outerShdw>
                </a:effectLst>
              </a:rPr>
              <a:t>C- Kuran’dan </a:t>
            </a:r>
          </a:p>
        </p:txBody>
      </p:sp>
      <p:sp>
        <p:nvSpPr>
          <p:cNvPr id="39" name="Dikdörtgen 38"/>
          <p:cNvSpPr/>
          <p:nvPr/>
        </p:nvSpPr>
        <p:spPr>
          <a:xfrm>
            <a:off x="4211960" y="4020375"/>
            <a:ext cx="2088232" cy="369332"/>
          </a:xfrm>
          <a:prstGeom prst="rect">
            <a:avLst/>
          </a:prstGeom>
          <a:effectLst>
            <a:glow rad="228600">
              <a:schemeClr val="accent2">
                <a:satMod val="175000"/>
                <a:alpha val="40000"/>
              </a:schemeClr>
            </a:glow>
          </a:effectLst>
        </p:spPr>
        <p:txBody>
          <a:bodyPr wrap="square">
            <a:spAutoFit/>
          </a:bodyPr>
          <a:lstStyle/>
          <a:p>
            <a:pPr algn="ctr"/>
            <a:r>
              <a:rPr lang="tr-TR" b="1" dirty="0">
                <a:solidFill>
                  <a:prstClr val="white"/>
                </a:solidFill>
                <a:effectLst>
                  <a:outerShdw blurRad="38100" dist="38100" dir="2700000" algn="tl">
                    <a:srgbClr val="000000">
                      <a:alpha val="43137"/>
                    </a:srgbClr>
                  </a:outerShdw>
                </a:effectLst>
              </a:rPr>
              <a:t>D- Adaletten </a:t>
            </a:r>
          </a:p>
        </p:txBody>
      </p:sp>
    </p:spTree>
    <p:extLst>
      <p:ext uri="{BB962C8B-B14F-4D97-AF65-F5344CB8AC3E}">
        <p14:creationId xmlns:p14="http://schemas.microsoft.com/office/powerpoint/2010/main" val="420069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018653"/>
            <a:ext cx="2919413" cy="1275362"/>
          </a:xfrm>
        </p:spPr>
        <p:txBody>
          <a:bodyPr anchor="ctr">
            <a:normAutofit fontScale="92500" lnSpcReduction="10000"/>
          </a:bodyPr>
          <a:lstStyle/>
          <a:p>
            <a:pPr marL="0" indent="0">
              <a:lnSpc>
                <a:spcPct val="115000"/>
              </a:lnSpc>
              <a:spcAft>
                <a:spcPts val="1000"/>
              </a:spcAft>
              <a:buNone/>
            </a:pPr>
            <a:r>
              <a:rPr lang="tr-TR" dirty="0" smtClean="0">
                <a:solidFill>
                  <a:srgbClr val="FF0000"/>
                </a:solidFill>
                <a:ea typeface="Calibri"/>
                <a:cs typeface="Times New Roman"/>
              </a:rPr>
              <a:t>YEDEK SORU 2)</a:t>
            </a:r>
          </a:p>
          <a:p>
            <a:pPr marL="0" indent="0">
              <a:lnSpc>
                <a:spcPct val="115000"/>
              </a:lnSpc>
              <a:spcAft>
                <a:spcPts val="1000"/>
              </a:spcAft>
              <a:buNone/>
            </a:pPr>
            <a:r>
              <a:rPr lang="tr-TR" dirty="0" smtClean="0">
                <a:ea typeface="Calibri"/>
                <a:cs typeface="Times New Roman"/>
              </a:rPr>
              <a:t> </a:t>
            </a:r>
            <a:endParaRPr lang="tr-TR" b="1" dirty="0">
              <a:solidFill>
                <a:srgbClr val="FFFF00"/>
              </a:solidFill>
              <a:effectLst>
                <a:outerShdw blurRad="38100" dist="38100" dir="2700000" algn="tl">
                  <a:srgbClr val="000000">
                    <a:alpha val="43137"/>
                  </a:srgbClr>
                </a:outerShdw>
              </a:effectLst>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prstClr val="white"/>
              </a:solidFill>
            </a:endParaRPr>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6632"/>
            <a:ext cx="8568951" cy="453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64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2952329"/>
          </a:xfrm>
        </p:spPr>
        <p:txBody>
          <a:bodyPr anchor="ctr"/>
          <a:lstStyle/>
          <a:p>
            <a:pPr marL="0" indent="0">
              <a:lnSpc>
                <a:spcPct val="115000"/>
              </a:lnSpc>
              <a:spcAft>
                <a:spcPts val="1000"/>
              </a:spcAft>
              <a:buNone/>
            </a:pPr>
            <a:r>
              <a:rPr lang="tr-TR" b="1" dirty="0">
                <a:ea typeface="Calibri"/>
                <a:cs typeface="Times New Roman"/>
              </a:rPr>
              <a:t>SORU </a:t>
            </a:r>
            <a:r>
              <a:rPr lang="tr-TR" b="1" dirty="0" smtClean="0">
                <a:ea typeface="Calibri"/>
                <a:cs typeface="Times New Roman"/>
              </a:rPr>
              <a:t>7</a:t>
            </a:r>
            <a:r>
              <a:rPr lang="tr-TR" dirty="0" smtClean="0">
                <a:ea typeface="Calibri"/>
                <a:cs typeface="Times New Roman"/>
              </a:rPr>
              <a:t>) </a:t>
            </a:r>
            <a:r>
              <a:rPr lang="tr-TR" dirty="0">
                <a:ea typeface="Calibri"/>
                <a:cs typeface="Times New Roman"/>
              </a:rPr>
              <a:t>Aşağıdaki cümlelerin hangisi sadece temel ögelerden oluşmuştur?</a:t>
            </a:r>
            <a:endParaRPr lang="tr-TR" sz="2800" dirty="0">
              <a:ea typeface="Calibri"/>
              <a:cs typeface="Times New Roman"/>
            </a:endParaRPr>
          </a:p>
          <a:p>
            <a:pPr marL="0" indent="0">
              <a:buNone/>
            </a:pP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18866"/>
            <a:ext cx="5256584" cy="457200"/>
          </a:xfrm>
          <a:prstGeom prst="rect">
            <a:avLst/>
          </a:prstGeom>
          <a:solidFill>
            <a:schemeClr val="tx1"/>
          </a:solidFill>
          <a:ln>
            <a:noFill/>
          </a:ln>
          <a:effectLst>
            <a:glow rad="63500">
              <a:schemeClr val="accent2">
                <a:satMod val="175000"/>
                <a:alpha val="40000"/>
              </a:schemeClr>
            </a:glow>
          </a:effectLst>
          <a:scene3d>
            <a:camera prst="orthographicFront"/>
            <a:lightRig rig="threePt" dir="t"/>
          </a:scene3d>
          <a:sp3d>
            <a:bevelT w="152400" h="50800" prst="softRound"/>
          </a:sp3d>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81" y="3124557"/>
            <a:ext cx="5254625" cy="457200"/>
          </a:xfrm>
          <a:prstGeom prst="rect">
            <a:avLst/>
          </a:prstGeom>
          <a:solidFill>
            <a:schemeClr val="tx1"/>
          </a:solidFill>
          <a:ln>
            <a:noFill/>
          </a:ln>
          <a:effectLst>
            <a:glow rad="63500">
              <a:schemeClr val="accent2">
                <a:satMod val="175000"/>
                <a:alpha val="40000"/>
              </a:schemeClr>
            </a:glow>
          </a:effectLst>
          <a:scene3d>
            <a:camera prst="perspectiveRelaxedModerately"/>
            <a:lightRig rig="threePt" dir="t"/>
          </a:scene3d>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 y="3616393"/>
            <a:ext cx="5254625" cy="457200"/>
          </a:xfrm>
          <a:prstGeom prst="rect">
            <a:avLst/>
          </a:prstGeom>
          <a:solidFill>
            <a:schemeClr val="tx1"/>
          </a:solidFill>
          <a:ln>
            <a:noFill/>
          </a:ln>
          <a:effectLst>
            <a:glow rad="63500">
              <a:schemeClr val="accent2">
                <a:satMod val="175000"/>
                <a:alpha val="40000"/>
              </a:schemeClr>
            </a:glow>
          </a:effectLst>
          <a:scene3d>
            <a:camera prst="perspectiveRelaxedModerately"/>
            <a:lightRig rig="threePt" dir="t"/>
          </a:scene3d>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 y="4073593"/>
            <a:ext cx="5254625" cy="457200"/>
          </a:xfrm>
          <a:prstGeom prst="rect">
            <a:avLst/>
          </a:prstGeom>
          <a:solidFill>
            <a:schemeClr val="tx1"/>
          </a:solidFill>
          <a:ln>
            <a:noFill/>
          </a:ln>
          <a:effectLst>
            <a:glow rad="63500">
              <a:schemeClr val="accent2">
                <a:satMod val="175000"/>
                <a:alpha val="40000"/>
              </a:schemeClr>
            </a:glow>
          </a:effectLst>
          <a:scene3d>
            <a:camera prst="perspectiveRelaxedModerately"/>
            <a:lightRig rig="threePt" dir="t"/>
          </a:scene3d>
        </p:spPr>
      </p:pic>
      <p:sp>
        <p:nvSpPr>
          <p:cNvPr id="2" name="Dikdörtgen 1"/>
          <p:cNvSpPr/>
          <p:nvPr/>
        </p:nvSpPr>
        <p:spPr>
          <a:xfrm>
            <a:off x="755574" y="2633618"/>
            <a:ext cx="5040562" cy="369332"/>
          </a:xfrm>
          <a:prstGeom prst="rect">
            <a:avLst/>
          </a:prstGeom>
          <a:scene3d>
            <a:camera prst="perspectiveRelaxedModerately"/>
            <a:lightRig rig="threePt" dir="t"/>
          </a:scene3d>
        </p:spPr>
        <p:txBody>
          <a:bodyPr wrap="square">
            <a:spAutoFit/>
          </a:bodyPr>
          <a:lstStyle/>
          <a:p>
            <a:r>
              <a:rPr lang="tr-TR" b="1" dirty="0">
                <a:effectLst>
                  <a:outerShdw blurRad="38100" dist="38100" dir="2700000" algn="tl">
                    <a:srgbClr val="000000">
                      <a:alpha val="43137"/>
                    </a:srgbClr>
                  </a:outerShdw>
                </a:effectLst>
              </a:rPr>
              <a:t>A) Düşüncelerinizi bize çekinmeden anlatın.</a:t>
            </a:r>
          </a:p>
        </p:txBody>
      </p:sp>
      <p:sp>
        <p:nvSpPr>
          <p:cNvPr id="6" name="Dikdörtgen 5"/>
          <p:cNvSpPr/>
          <p:nvPr/>
        </p:nvSpPr>
        <p:spPr>
          <a:xfrm>
            <a:off x="755575" y="3126927"/>
            <a:ext cx="4564461" cy="369332"/>
          </a:xfrm>
          <a:prstGeom prst="rect">
            <a:avLst/>
          </a:prstGeom>
          <a:effectLst>
            <a:glow rad="63500">
              <a:schemeClr val="accent2">
                <a:satMod val="175000"/>
                <a:alpha val="40000"/>
              </a:schemeClr>
            </a:glow>
          </a:effectLst>
        </p:spPr>
        <p:txBody>
          <a:bodyPr wrap="square">
            <a:spAutoFit/>
          </a:bodyPr>
          <a:lstStyle/>
          <a:p>
            <a:r>
              <a:rPr lang="tr-TR" b="1" dirty="0">
                <a:effectLst>
                  <a:outerShdw blurRad="38100" dist="38100" dir="2700000" algn="tl">
                    <a:srgbClr val="000000">
                      <a:alpha val="43137"/>
                    </a:srgbClr>
                  </a:outerShdw>
                </a:effectLst>
              </a:rPr>
              <a:t>B) </a:t>
            </a:r>
            <a:r>
              <a:rPr lang="tr-TR" dirty="0">
                <a:effectLst>
                  <a:outerShdw blurRad="38100" dist="38100" dir="2700000" algn="tl">
                    <a:srgbClr val="000000">
                      <a:alpha val="43137"/>
                    </a:srgbClr>
                  </a:outerShdw>
                </a:effectLst>
              </a:rPr>
              <a:t>Yarışma birincisi izleyicileri selamladı.</a:t>
            </a:r>
          </a:p>
        </p:txBody>
      </p:sp>
      <p:sp>
        <p:nvSpPr>
          <p:cNvPr id="7" name="Dikdörtgen 6"/>
          <p:cNvSpPr/>
          <p:nvPr/>
        </p:nvSpPr>
        <p:spPr>
          <a:xfrm>
            <a:off x="755576" y="3632618"/>
            <a:ext cx="4824536" cy="369332"/>
          </a:xfrm>
          <a:prstGeom prst="rect">
            <a:avLst/>
          </a:prstGeom>
          <a:scene3d>
            <a:camera prst="perspectiveRelaxedModerately"/>
            <a:lightRig rig="threePt" dir="t"/>
          </a:scene3d>
        </p:spPr>
        <p:txBody>
          <a:bodyPr wrap="square">
            <a:spAutoFit/>
          </a:bodyPr>
          <a:lstStyle/>
          <a:p>
            <a:r>
              <a:rPr lang="tr-TR" b="1" dirty="0">
                <a:effectLst>
                  <a:outerShdw blurRad="38100" dist="38100" dir="2700000" algn="tl">
                    <a:srgbClr val="000000">
                      <a:alpha val="43137"/>
                    </a:srgbClr>
                  </a:outerShdw>
                </a:effectLst>
              </a:rPr>
              <a:t>C) Kitap kurdu olmak, zevkli bir uğraştır.</a:t>
            </a:r>
          </a:p>
        </p:txBody>
      </p:sp>
      <p:sp>
        <p:nvSpPr>
          <p:cNvPr id="8" name="Dikdörtgen 7"/>
          <p:cNvSpPr/>
          <p:nvPr/>
        </p:nvSpPr>
        <p:spPr>
          <a:xfrm>
            <a:off x="755576" y="4117527"/>
            <a:ext cx="3119315" cy="369332"/>
          </a:xfrm>
          <a:prstGeom prst="rect">
            <a:avLst/>
          </a:prstGeom>
        </p:spPr>
        <p:txBody>
          <a:bodyPr wrap="none">
            <a:spAutoFit/>
          </a:bodyPr>
          <a:lstStyle/>
          <a:p>
            <a:r>
              <a:rPr lang="tr-TR" b="1" dirty="0">
                <a:effectLst>
                  <a:outerShdw blurRad="38100" dist="38100" dir="2700000" algn="tl">
                    <a:srgbClr val="000000">
                      <a:alpha val="43137"/>
                    </a:srgbClr>
                  </a:outerShdw>
                </a:effectLst>
              </a:rPr>
              <a:t>D) Herkes yavaşça dışarı çıksın.</a:t>
            </a:r>
          </a:p>
        </p:txBody>
      </p:sp>
    </p:spTree>
    <p:extLst>
      <p:ext uri="{BB962C8B-B14F-4D97-AF65-F5344CB8AC3E}">
        <p14:creationId xmlns:p14="http://schemas.microsoft.com/office/powerpoint/2010/main" val="641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7"/>
            <a:ext cx="8229600" cy="2954328"/>
          </a:xfrm>
          <a:ln>
            <a:solidFill>
              <a:srgbClr val="FFFF00"/>
            </a:solidFill>
          </a:ln>
          <a:effectLst>
            <a:glow rad="228600">
              <a:schemeClr val="accent5">
                <a:satMod val="175000"/>
                <a:alpha val="40000"/>
              </a:schemeClr>
            </a:glow>
            <a:innerShdw blurRad="63500" dist="50800" dir="8100000">
              <a:prstClr val="black">
                <a:alpha val="50000"/>
              </a:prstClr>
            </a:innerShdw>
            <a:softEdge rad="63500"/>
          </a:effectLst>
        </p:spPr>
        <p:txBody>
          <a:bodyPr anchor="ctr">
            <a:normAutofit fontScale="47500" lnSpcReduction="20000"/>
          </a:bodyPr>
          <a:lstStyle/>
          <a:p>
            <a:pPr marL="0" indent="0">
              <a:lnSpc>
                <a:spcPct val="115000"/>
              </a:lnSpc>
              <a:spcAft>
                <a:spcPts val="1000"/>
              </a:spcAft>
              <a:buNone/>
            </a:pPr>
            <a:r>
              <a:rPr lang="tr-TR" sz="5100" b="1" dirty="0" smtClean="0">
                <a:effectLst>
                  <a:outerShdw blurRad="38100" dist="38100" dir="2700000" algn="tl">
                    <a:srgbClr val="000000">
                      <a:alpha val="43137"/>
                    </a:srgbClr>
                  </a:outerShdw>
                </a:effectLst>
                <a:ea typeface="Calibri"/>
                <a:cs typeface="Times New Roman"/>
              </a:rPr>
              <a:t>SORU 13)</a:t>
            </a:r>
          </a:p>
          <a:p>
            <a:pPr marL="0" indent="0">
              <a:lnSpc>
                <a:spcPct val="115000"/>
              </a:lnSpc>
              <a:spcAft>
                <a:spcPts val="1000"/>
              </a:spcAft>
              <a:buNone/>
            </a:pPr>
            <a:r>
              <a:rPr lang="tr-TR" dirty="0">
                <a:ea typeface="Calibri"/>
                <a:cs typeface="Times New Roman"/>
              </a:rPr>
              <a:t> </a:t>
            </a:r>
            <a:r>
              <a:rPr lang="tr-TR" dirty="0" smtClean="0">
                <a:ea typeface="Calibri"/>
                <a:cs typeface="Times New Roman"/>
              </a:rPr>
              <a:t>      </a:t>
            </a:r>
            <a:r>
              <a:rPr lang="tr-TR" dirty="0">
                <a:solidFill>
                  <a:srgbClr val="FFFF00"/>
                </a:solidFill>
                <a:ea typeface="Calibri"/>
                <a:cs typeface="Times New Roman"/>
              </a:rPr>
              <a:t>1. Ülkenin Güneyinde linyit yatakları vardır.</a:t>
            </a:r>
          </a:p>
          <a:p>
            <a:pPr marL="0" indent="0">
              <a:lnSpc>
                <a:spcPct val="115000"/>
              </a:lnSpc>
              <a:spcAft>
                <a:spcPts val="1000"/>
              </a:spcAft>
              <a:buNone/>
            </a:pPr>
            <a:r>
              <a:rPr lang="tr-TR" dirty="0">
                <a:ea typeface="Calibri"/>
                <a:cs typeface="Times New Roman"/>
              </a:rPr>
              <a:t>       </a:t>
            </a:r>
            <a:r>
              <a:rPr lang="tr-TR" dirty="0">
                <a:solidFill>
                  <a:srgbClr val="FFFF00"/>
                </a:solidFill>
                <a:ea typeface="Calibri"/>
                <a:cs typeface="Times New Roman"/>
              </a:rPr>
              <a:t>2. Bugün Karadeniz'in doğusunda sel felaketi yaşandı.</a:t>
            </a:r>
          </a:p>
          <a:p>
            <a:pPr marL="0" indent="0">
              <a:lnSpc>
                <a:spcPct val="115000"/>
              </a:lnSpc>
              <a:spcAft>
                <a:spcPts val="1000"/>
              </a:spcAft>
              <a:buNone/>
            </a:pPr>
            <a:r>
              <a:rPr lang="tr-TR" dirty="0">
                <a:ea typeface="Calibri"/>
                <a:cs typeface="Times New Roman"/>
              </a:rPr>
              <a:t>       </a:t>
            </a:r>
            <a:r>
              <a:rPr lang="tr-TR" dirty="0">
                <a:solidFill>
                  <a:srgbClr val="FFFF00"/>
                </a:solidFill>
                <a:ea typeface="Calibri"/>
                <a:cs typeface="Times New Roman"/>
              </a:rPr>
              <a:t>3. Her alanda batıyı taklit etmek doğru değil.</a:t>
            </a:r>
          </a:p>
          <a:p>
            <a:pPr marL="0" indent="0">
              <a:lnSpc>
                <a:spcPct val="115000"/>
              </a:lnSpc>
              <a:spcAft>
                <a:spcPts val="1000"/>
              </a:spcAft>
              <a:buNone/>
            </a:pPr>
            <a:r>
              <a:rPr lang="tr-TR" dirty="0">
                <a:ea typeface="Calibri"/>
                <a:cs typeface="Times New Roman"/>
              </a:rPr>
              <a:t>       </a:t>
            </a:r>
            <a:r>
              <a:rPr lang="tr-TR" dirty="0">
                <a:solidFill>
                  <a:srgbClr val="FFFF00"/>
                </a:solidFill>
                <a:ea typeface="Calibri"/>
                <a:cs typeface="Times New Roman"/>
              </a:rPr>
              <a:t>4. Bu yaz kuzey Avrupa'ya  gidiyoruz.</a:t>
            </a:r>
          </a:p>
          <a:p>
            <a:pPr marL="0" indent="0">
              <a:lnSpc>
                <a:spcPct val="115000"/>
              </a:lnSpc>
              <a:spcAft>
                <a:spcPts val="1000"/>
              </a:spcAft>
              <a:buNone/>
            </a:pPr>
            <a:r>
              <a:rPr lang="tr-TR" sz="4400" b="1" dirty="0">
                <a:effectLst>
                  <a:outerShdw blurRad="38100" dist="38100" dir="2700000" algn="tl">
                    <a:srgbClr val="000000">
                      <a:alpha val="43137"/>
                    </a:srgbClr>
                  </a:outerShdw>
                </a:effectLst>
                <a:ea typeface="Calibri"/>
                <a:cs typeface="Times New Roman"/>
              </a:rPr>
              <a:t>Numaralandırılmış cümlelerin hangisinde yön adlarıyla ilgili yazım yanlışı yoktur?</a:t>
            </a:r>
          </a:p>
          <a:p>
            <a:pPr marL="0" indent="0">
              <a:buNone/>
            </a:pP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3" name="Text Box 5"/>
          <p:cNvSpPr txBox="1">
            <a:spLocks noChangeArrowheads="1"/>
          </p:cNvSpPr>
          <p:nvPr/>
        </p:nvSpPr>
        <p:spPr bwMode="auto">
          <a:xfrm>
            <a:off x="3881438" y="4652963"/>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sp>
        <p:nvSpPr>
          <p:cNvPr id="34" name="Yuvarlatılmış Dikdörtgen 33"/>
          <p:cNvSpPr/>
          <p:nvPr/>
        </p:nvSpPr>
        <p:spPr>
          <a:xfrm>
            <a:off x="755576" y="3330918"/>
            <a:ext cx="1872208" cy="432048"/>
          </a:xfrm>
          <a:prstGeom prst="roundRect">
            <a:avLst/>
          </a:prstGeom>
          <a:solidFill>
            <a:srgbClr val="FF0000"/>
          </a:solidFill>
          <a:effectLst>
            <a:softEdge rad="6350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a:t>
            </a:r>
            <a:r>
              <a:rPr lang="tr-TR" b="1" dirty="0" smtClean="0">
                <a:solidFill>
                  <a:schemeClr val="tx1"/>
                </a:solidFill>
              </a:rPr>
              <a:t>)  1</a:t>
            </a:r>
            <a:endParaRPr lang="tr-TR" b="1" dirty="0">
              <a:solidFill>
                <a:schemeClr val="tx1"/>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26" y="3286984"/>
            <a:ext cx="1895475" cy="457200"/>
          </a:xfrm>
          <a:prstGeom prst="rect">
            <a:avLst/>
          </a:prstGeom>
          <a:noFill/>
          <a:ln>
            <a:noFill/>
          </a:ln>
          <a:effectLst>
            <a:outerShdw dist="35921" dir="2700000" algn="ctr" rotWithShape="0">
              <a:schemeClr val="bg2"/>
            </a:outerShdw>
            <a:softEdge rad="63500"/>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27" y="3984282"/>
            <a:ext cx="1895474" cy="457200"/>
          </a:xfrm>
          <a:prstGeom prst="rect">
            <a:avLst/>
          </a:prstGeom>
          <a:noFill/>
          <a:ln>
            <a:noFill/>
          </a:ln>
          <a:effectLst>
            <a:outerShdw dist="35921" dir="2700000" algn="ctr" rotWithShape="0">
              <a:schemeClr val="bg2"/>
            </a:outerShdw>
            <a:softEdge rad="63500"/>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73" y="4005064"/>
            <a:ext cx="1895475" cy="457200"/>
          </a:xfrm>
          <a:prstGeom prst="rect">
            <a:avLst/>
          </a:prstGeom>
          <a:noFill/>
          <a:ln>
            <a:noFill/>
          </a:ln>
          <a:effectLst>
            <a:outerShdw dist="35921" dir="2700000" algn="ctr" rotWithShape="0">
              <a:schemeClr val="bg2"/>
            </a:outerShdw>
            <a:softEdge rad="63500"/>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Dikdörtgen 36"/>
          <p:cNvSpPr/>
          <p:nvPr/>
        </p:nvSpPr>
        <p:spPr>
          <a:xfrm>
            <a:off x="4238611" y="3330918"/>
            <a:ext cx="1701541" cy="369332"/>
          </a:xfrm>
          <a:prstGeom prst="rect">
            <a:avLst/>
          </a:prstGeom>
          <a:scene3d>
            <a:camera prst="orthographicFront"/>
            <a:lightRig rig="threePt" dir="t"/>
          </a:scene3d>
          <a:sp3d>
            <a:bevelT prst="angle"/>
          </a:sp3d>
        </p:spPr>
        <p:txBody>
          <a:bodyPr wrap="square" anchor="ctr">
            <a:spAutoFit/>
          </a:bodyPr>
          <a:lstStyle/>
          <a:p>
            <a:pPr algn="ctr"/>
            <a:r>
              <a:rPr lang="tr-TR" b="1" dirty="0" smtClean="0"/>
              <a:t>  B</a:t>
            </a:r>
            <a:r>
              <a:rPr lang="tr-TR" b="1" dirty="0"/>
              <a:t>) </a:t>
            </a:r>
            <a:r>
              <a:rPr lang="tr-TR" b="1" dirty="0" smtClean="0"/>
              <a:t> 2</a:t>
            </a:r>
            <a:endParaRPr lang="tr-TR" b="1" dirty="0"/>
          </a:p>
        </p:txBody>
      </p:sp>
      <p:sp>
        <p:nvSpPr>
          <p:cNvPr id="38" name="Dikdörtgen 37"/>
          <p:cNvSpPr/>
          <p:nvPr/>
        </p:nvSpPr>
        <p:spPr>
          <a:xfrm>
            <a:off x="783906" y="4028216"/>
            <a:ext cx="1843878" cy="369332"/>
          </a:xfrm>
          <a:prstGeom prst="rect">
            <a:avLst/>
          </a:prstGeom>
          <a:effectLst>
            <a:softEdge rad="63500"/>
          </a:effectLst>
        </p:spPr>
        <p:txBody>
          <a:bodyPr wrap="square" anchor="ctr">
            <a:spAutoFit/>
          </a:bodyPr>
          <a:lstStyle/>
          <a:p>
            <a:pPr algn="ctr"/>
            <a:r>
              <a:rPr lang="tr-TR" b="1" dirty="0">
                <a:effectLst>
                  <a:outerShdw blurRad="38100" dist="38100" dir="2700000" algn="tl">
                    <a:srgbClr val="000000">
                      <a:alpha val="43137"/>
                    </a:srgbClr>
                  </a:outerShdw>
                </a:effectLst>
              </a:rPr>
              <a:t>C) </a:t>
            </a:r>
            <a:r>
              <a:rPr lang="tr-TR" b="1" dirty="0" smtClean="0">
                <a:effectLst>
                  <a:outerShdw blurRad="38100" dist="38100" dir="2700000" algn="tl">
                    <a:srgbClr val="000000">
                      <a:alpha val="43137"/>
                    </a:srgbClr>
                  </a:outerShdw>
                </a:effectLst>
              </a:rPr>
              <a:t> 3</a:t>
            </a:r>
            <a:endParaRPr lang="tr-TR" b="1" dirty="0">
              <a:effectLst>
                <a:outerShdw blurRad="38100" dist="38100" dir="2700000" algn="tl">
                  <a:srgbClr val="000000">
                    <a:alpha val="43137"/>
                  </a:srgbClr>
                </a:outerShdw>
              </a:effectLst>
            </a:endParaRPr>
          </a:p>
        </p:txBody>
      </p:sp>
      <p:sp>
        <p:nvSpPr>
          <p:cNvPr id="39" name="Dikdörtgen 38"/>
          <p:cNvSpPr/>
          <p:nvPr/>
        </p:nvSpPr>
        <p:spPr>
          <a:xfrm>
            <a:off x="4211960" y="4020375"/>
            <a:ext cx="2088232" cy="369332"/>
          </a:xfrm>
          <a:prstGeom prst="rect">
            <a:avLst/>
          </a:prstGeom>
        </p:spPr>
        <p:txBody>
          <a:bodyPr wrap="square" anchor="ctr">
            <a:spAutoFit/>
          </a:bodyPr>
          <a:lstStyle/>
          <a:p>
            <a:pPr algn="ctr"/>
            <a:r>
              <a:rPr lang="tr-TR" b="1" dirty="0">
                <a:effectLst>
                  <a:outerShdw blurRad="38100" dist="38100" dir="2700000" algn="tl">
                    <a:srgbClr val="000000">
                      <a:alpha val="43137"/>
                    </a:srgbClr>
                  </a:outerShdw>
                </a:effectLst>
              </a:rPr>
              <a:t>D</a:t>
            </a:r>
            <a:r>
              <a:rPr lang="tr-TR" b="1" dirty="0" smtClean="0">
                <a:effectLst>
                  <a:outerShdw blurRad="38100" dist="38100" dir="2700000" algn="tl">
                    <a:srgbClr val="000000">
                      <a:alpha val="43137"/>
                    </a:srgbClr>
                  </a:outerShdw>
                </a:effectLst>
              </a:rPr>
              <a:t>)  4</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256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924" y="188640"/>
            <a:ext cx="8568556" cy="2376264"/>
          </a:xfrm>
        </p:spPr>
        <p:txBody>
          <a:bodyPr anchor="ct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19) </a:t>
            </a:r>
            <a:r>
              <a:rPr lang="tr-TR" dirty="0" smtClean="0">
                <a:ea typeface="Calibri"/>
                <a:cs typeface="Times New Roman"/>
              </a:rPr>
              <a:t>Aşağıdaki </a:t>
            </a:r>
            <a:r>
              <a:rPr lang="tr-TR" dirty="0">
                <a:ea typeface="Calibri"/>
                <a:cs typeface="Times New Roman"/>
              </a:rPr>
              <a:t>cümlelerde geçen altı çizili sözcüklerden hangisi cümleye farklı bir anlam katmıştır?</a:t>
            </a: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3" name="Text Box 5"/>
          <p:cNvSpPr txBox="1">
            <a:spLocks noChangeArrowheads="1"/>
          </p:cNvSpPr>
          <p:nvPr/>
        </p:nvSpPr>
        <p:spPr bwMode="auto">
          <a:xfrm>
            <a:off x="3881438" y="4829031"/>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sp>
        <p:nvSpPr>
          <p:cNvPr id="2" name="Yuvarlatılmış Dikdörtgen 1"/>
          <p:cNvSpPr/>
          <p:nvPr/>
        </p:nvSpPr>
        <p:spPr>
          <a:xfrm>
            <a:off x="611560" y="2564904"/>
            <a:ext cx="5904656" cy="360040"/>
          </a:xfrm>
          <a:prstGeom prst="roundRect">
            <a:avLst/>
          </a:prstGeom>
          <a:solidFill>
            <a:srgbClr val="FFC000"/>
          </a:solid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effectLst>
                  <a:outerShdw blurRad="38100" dist="38100" dir="2700000" algn="tl">
                    <a:srgbClr val="000000">
                      <a:alpha val="43137"/>
                    </a:srgbClr>
                  </a:outerShdw>
                </a:effectLst>
              </a:rPr>
              <a:t>A) Bu tür hataları ben de </a:t>
            </a:r>
            <a:r>
              <a:rPr lang="tr-TR" b="1" u="sng" dirty="0">
                <a:effectLst>
                  <a:outerShdw blurRad="38100" dist="38100" dir="2700000" algn="tl">
                    <a:srgbClr val="000000">
                      <a:alpha val="43137"/>
                    </a:srgbClr>
                  </a:outerShdw>
                </a:effectLst>
              </a:rPr>
              <a:t>sık sık </a:t>
            </a:r>
            <a:r>
              <a:rPr lang="tr-TR" b="1" dirty="0">
                <a:effectLst>
                  <a:outerShdw blurRad="38100" dist="38100" dir="2700000" algn="tl">
                    <a:srgbClr val="000000">
                      <a:alpha val="43137"/>
                    </a:srgbClr>
                  </a:outerShdw>
                </a:effectLst>
              </a:rPr>
              <a:t>yapıyorum.</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10" y="3063730"/>
            <a:ext cx="5926137" cy="384175"/>
          </a:xfrm>
          <a:prstGeom prst="rect">
            <a:avLst/>
          </a:prstGeom>
          <a:noFill/>
          <a:ln w="9525">
            <a:solidFill>
              <a:srgbClr val="FF0000"/>
            </a:solidFill>
            <a:miter lim="800000"/>
            <a:headEnd/>
            <a:tailEnd/>
          </a:ln>
          <a:effectLst>
            <a:glow rad="101600">
              <a:srgbClr val="FFFF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668960"/>
            <a:ext cx="5926137" cy="384175"/>
          </a:xfrm>
          <a:prstGeom prst="rect">
            <a:avLst/>
          </a:prstGeom>
          <a:noFill/>
          <a:ln w="9525">
            <a:solidFill>
              <a:srgbClr val="FF0000"/>
            </a:solidFill>
            <a:miter lim="800000"/>
            <a:headEnd/>
            <a:tailEnd/>
          </a:ln>
          <a:effectLst>
            <a:glow rad="101600">
              <a:srgbClr val="FFFF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933" y="4268787"/>
            <a:ext cx="6809531"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008063" y="3105835"/>
            <a:ext cx="5724177" cy="369332"/>
          </a:xfrm>
          <a:prstGeom prst="rect">
            <a:avLst/>
          </a:prstGeom>
          <a:effectLst>
            <a:glow rad="101600">
              <a:srgbClr val="FFFF00">
                <a:alpha val="60000"/>
              </a:srgbClr>
            </a:glow>
          </a:effectLst>
        </p:spPr>
        <p:txBody>
          <a:bodyPr wrap="square">
            <a:spAutoFit/>
          </a:bodyPr>
          <a:lstStyle/>
          <a:p>
            <a:r>
              <a:rPr lang="tr-TR" b="1" dirty="0">
                <a:effectLst>
                  <a:outerShdw blurRad="38100" dist="38100" dir="2700000" algn="tl">
                    <a:srgbClr val="000000">
                      <a:alpha val="43137"/>
                    </a:srgbClr>
                  </a:outerShdw>
                </a:effectLst>
              </a:rPr>
              <a:t>B) Kalbimiz belli bir ritimde </a:t>
            </a:r>
            <a:r>
              <a:rPr lang="tr-TR" b="1" u="sng" dirty="0">
                <a:effectLst>
                  <a:outerShdw blurRad="38100" dist="38100" dir="2700000" algn="tl">
                    <a:srgbClr val="000000">
                      <a:alpha val="43137"/>
                    </a:srgbClr>
                  </a:outerShdw>
                </a:effectLst>
              </a:rPr>
              <a:t>hiç ara vermeden </a:t>
            </a:r>
            <a:r>
              <a:rPr lang="tr-TR" b="1" dirty="0">
                <a:effectLst>
                  <a:outerShdw blurRad="38100" dist="38100" dir="2700000" algn="tl">
                    <a:srgbClr val="000000">
                      <a:alpha val="43137"/>
                    </a:srgbClr>
                  </a:outerShdw>
                </a:effectLst>
              </a:rPr>
              <a:t>atar.</a:t>
            </a:r>
          </a:p>
        </p:txBody>
      </p:sp>
      <p:sp>
        <p:nvSpPr>
          <p:cNvPr id="7" name="Dikdörtgen 6"/>
          <p:cNvSpPr/>
          <p:nvPr/>
        </p:nvSpPr>
        <p:spPr>
          <a:xfrm>
            <a:off x="1412626" y="3668960"/>
            <a:ext cx="4391010" cy="369332"/>
          </a:xfrm>
          <a:prstGeom prst="rect">
            <a:avLst/>
          </a:prstGeom>
        </p:spPr>
        <p:txBody>
          <a:bodyPr wrap="none">
            <a:spAutoFit/>
          </a:bodyPr>
          <a:lstStyle/>
          <a:p>
            <a:r>
              <a:rPr lang="tr-TR" b="1" dirty="0">
                <a:effectLst>
                  <a:outerShdw blurRad="38100" dist="38100" dir="2700000" algn="tl">
                    <a:srgbClr val="000000">
                      <a:alpha val="43137"/>
                    </a:srgbClr>
                  </a:outerShdw>
                </a:effectLst>
              </a:rPr>
              <a:t>C) Çocuklar birbirlerine </a:t>
            </a:r>
            <a:r>
              <a:rPr lang="tr-TR" b="1" u="sng" dirty="0">
                <a:effectLst>
                  <a:outerShdw blurRad="38100" dist="38100" dir="2700000" algn="tl">
                    <a:srgbClr val="000000">
                      <a:alpha val="43137"/>
                    </a:srgbClr>
                  </a:outerShdw>
                </a:effectLst>
              </a:rPr>
              <a:t>durmadan</a:t>
            </a:r>
            <a:r>
              <a:rPr lang="tr-TR" b="1" dirty="0">
                <a:effectLst>
                  <a:outerShdw blurRad="38100" dist="38100" dir="2700000" algn="tl">
                    <a:srgbClr val="000000">
                      <a:alpha val="43137"/>
                    </a:srgbClr>
                  </a:outerShdw>
                </a:effectLst>
              </a:rPr>
              <a:t> sataştılar.</a:t>
            </a:r>
          </a:p>
        </p:txBody>
      </p:sp>
      <p:sp>
        <p:nvSpPr>
          <p:cNvPr id="8" name="Dikdörtgen 7"/>
          <p:cNvSpPr/>
          <p:nvPr/>
        </p:nvSpPr>
        <p:spPr>
          <a:xfrm>
            <a:off x="1944215" y="4268787"/>
            <a:ext cx="6804249" cy="369332"/>
          </a:xfrm>
          <a:prstGeom prst="rect">
            <a:avLst/>
          </a:prstGeom>
          <a:ln>
            <a:solidFill>
              <a:srgbClr val="FF0000"/>
            </a:solidFill>
          </a:ln>
          <a:effectLst>
            <a:glow rad="101600">
              <a:srgbClr val="FFFF00">
                <a:alpha val="60000"/>
              </a:srgbClr>
            </a:glow>
          </a:effectLst>
        </p:spPr>
        <p:txBody>
          <a:bodyPr wrap="square">
            <a:spAutoFit/>
          </a:bodyPr>
          <a:lstStyle/>
          <a:p>
            <a:r>
              <a:rPr lang="tr-TR" b="1" dirty="0">
                <a:effectLst>
                  <a:outerShdw blurRad="38100" dist="38100" dir="2700000" algn="tl">
                    <a:srgbClr val="000000">
                      <a:alpha val="43137"/>
                    </a:srgbClr>
                  </a:outerShdw>
                </a:effectLst>
              </a:rPr>
              <a:t>D) İki gündür </a:t>
            </a:r>
            <a:r>
              <a:rPr lang="tr-TR" b="1" u="sng" dirty="0">
                <a:effectLst>
                  <a:outerShdw blurRad="38100" dist="38100" dir="2700000" algn="tl">
                    <a:srgbClr val="000000">
                      <a:alpha val="43137"/>
                    </a:srgbClr>
                  </a:outerShdw>
                </a:effectLst>
              </a:rPr>
              <a:t>aralıksız </a:t>
            </a:r>
            <a:r>
              <a:rPr lang="tr-TR" b="1" dirty="0">
                <a:effectLst>
                  <a:outerShdw blurRad="38100" dist="38100" dir="2700000" algn="tl">
                    <a:srgbClr val="000000">
                      <a:alpha val="43137"/>
                    </a:srgbClr>
                  </a:outerShdw>
                </a:effectLst>
              </a:rPr>
              <a:t>yağan yağmur, köyü çamur deryasına çevirmişti.</a:t>
            </a:r>
          </a:p>
        </p:txBody>
      </p:sp>
    </p:spTree>
    <p:extLst>
      <p:ext uri="{BB962C8B-B14F-4D97-AF65-F5344CB8AC3E}">
        <p14:creationId xmlns:p14="http://schemas.microsoft.com/office/powerpoint/2010/main" val="5461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924" y="188640"/>
            <a:ext cx="8568556" cy="2376264"/>
          </a:xfrm>
        </p:spPr>
        <p:txBody>
          <a:bodyPr anchor="ctr"/>
          <a:lstStyle/>
          <a:p>
            <a:pPr marL="0" indent="0">
              <a:lnSpc>
                <a:spcPct val="115000"/>
              </a:lnSpc>
              <a:spcAft>
                <a:spcPts val="1000"/>
              </a:spcAft>
              <a:buNone/>
            </a:pPr>
            <a:r>
              <a:rPr lang="tr-TR" b="1" dirty="0" smtClean="0">
                <a:effectLst>
                  <a:outerShdw blurRad="38100" dist="38100" dir="2700000" algn="tl">
                    <a:srgbClr val="000000">
                      <a:alpha val="43137"/>
                    </a:srgbClr>
                  </a:outerShdw>
                </a:effectLst>
                <a:ea typeface="Calibri"/>
                <a:cs typeface="Times New Roman"/>
              </a:rPr>
              <a:t>SORU 25) </a:t>
            </a:r>
            <a:r>
              <a:rPr lang="tr-TR" dirty="0">
                <a:ea typeface="Calibri"/>
                <a:cs typeface="Times New Roman"/>
              </a:rPr>
              <a:t>Aşağıdaki cümlelerin hangisi özne-yüklem ilişkisi açısından diğerlerinden farklıdır?</a:t>
            </a:r>
            <a:endParaRPr lang="tr-TR" dirty="0"/>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hlinkClick r:id="rId3" action="ppaction://hlinksldjump"/>
              </a:rPr>
              <a:t>GERİ</a:t>
            </a:r>
            <a:endParaRPr lang="tr-TR" b="1" dirty="0">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2"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sp>
        <p:nvSpPr>
          <p:cNvPr id="33" name="Text Box 5"/>
          <p:cNvSpPr txBox="1">
            <a:spLocks noChangeArrowheads="1"/>
          </p:cNvSpPr>
          <p:nvPr/>
        </p:nvSpPr>
        <p:spPr bwMode="auto">
          <a:xfrm>
            <a:off x="3881438" y="4829031"/>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t>BİTTİ</a:t>
            </a:r>
            <a:endParaRPr lang="en-GB" sz="4800" dirty="0"/>
          </a:p>
        </p:txBody>
      </p:sp>
      <p:sp>
        <p:nvSpPr>
          <p:cNvPr id="2" name="Yuvarlatılmış Dikdörtgen 1"/>
          <p:cNvSpPr/>
          <p:nvPr/>
        </p:nvSpPr>
        <p:spPr>
          <a:xfrm>
            <a:off x="611560" y="2564904"/>
            <a:ext cx="5976664" cy="360040"/>
          </a:xfrm>
          <a:prstGeom prst="roundRect">
            <a:avLst/>
          </a:prstGeom>
          <a:solidFill>
            <a:srgbClr val="FFC000"/>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effectLst>
                  <a:outerShdw blurRad="38100" dist="38100" dir="2700000" algn="tl">
                    <a:srgbClr val="000000">
                      <a:alpha val="43137"/>
                    </a:srgbClr>
                  </a:outerShdw>
                </a:effectLst>
              </a:rPr>
              <a:t>A) Sabaha doğru şiddetli  bir yağmur başladı.</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10" y="3063730"/>
            <a:ext cx="5926137" cy="384175"/>
          </a:xfrm>
          <a:prstGeom prst="rect">
            <a:avLst/>
          </a:prstGeom>
          <a:solidFill>
            <a:srgbClr val="FFC000"/>
          </a:solidFill>
          <a:ln>
            <a:noFill/>
          </a:ln>
          <a:effectLst>
            <a:reflection blurRad="6350" stA="50000" endA="300" endPos="55000" dir="5400000" sy="-100000" algn="bl" rotWithShape="0"/>
          </a:effec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668960"/>
            <a:ext cx="5926137" cy="384175"/>
          </a:xfrm>
          <a:prstGeom prst="rect">
            <a:avLst/>
          </a:prstGeom>
          <a:solidFill>
            <a:srgbClr val="FF0000"/>
          </a:solidFill>
          <a:ln>
            <a:noFill/>
          </a:ln>
          <a:effectLst>
            <a:reflection blurRad="6350" stA="50000" endA="300" endPos="55000" dir="5400000" sy="-100000" algn="bl" rotWithShape="0"/>
          </a:effec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934" y="4268787"/>
            <a:ext cx="5728692" cy="384175"/>
          </a:xfrm>
          <a:prstGeom prst="rect">
            <a:avLst/>
          </a:prstGeom>
          <a:solidFill>
            <a:srgbClr val="FF0000"/>
          </a:solidFill>
          <a:ln>
            <a:noFill/>
          </a:ln>
          <a:effectLst>
            <a:reflection blurRad="6350" stA="50000" endA="300" endPos="55000" dir="5400000" sy="-100000" algn="bl" rotWithShape="0"/>
          </a:effectLst>
        </p:spPr>
      </p:pic>
      <p:sp>
        <p:nvSpPr>
          <p:cNvPr id="6" name="Dikdörtgen 5"/>
          <p:cNvSpPr/>
          <p:nvPr/>
        </p:nvSpPr>
        <p:spPr>
          <a:xfrm>
            <a:off x="1008063" y="3105835"/>
            <a:ext cx="5849937" cy="369332"/>
          </a:xfrm>
          <a:prstGeom prst="rect">
            <a:avLst/>
          </a:prstGeom>
          <a:effectLst>
            <a:reflection blurRad="6350" stA="50000" endA="300" endPos="55000" dir="5400000" sy="-100000" algn="bl" rotWithShape="0"/>
          </a:effectLst>
        </p:spPr>
        <p:txBody>
          <a:bodyPr wrap="square">
            <a:spAutoFit/>
          </a:bodyPr>
          <a:lstStyle/>
          <a:p>
            <a:r>
              <a:rPr lang="tr-TR" b="1" dirty="0">
                <a:effectLst>
                  <a:outerShdw blurRad="38100" dist="38100" dir="2700000" algn="tl">
                    <a:srgbClr val="000000">
                      <a:alpha val="43137"/>
                    </a:srgbClr>
                  </a:outerShdw>
                </a:effectLst>
              </a:rPr>
              <a:t>B) Daireye bir bekleme odasından girilirdi.</a:t>
            </a:r>
          </a:p>
        </p:txBody>
      </p:sp>
      <p:sp>
        <p:nvSpPr>
          <p:cNvPr id="7" name="Dikdörtgen 6"/>
          <p:cNvSpPr/>
          <p:nvPr/>
        </p:nvSpPr>
        <p:spPr>
          <a:xfrm>
            <a:off x="1412626" y="3668960"/>
            <a:ext cx="3396507" cy="369332"/>
          </a:xfrm>
          <a:prstGeom prst="rect">
            <a:avLst/>
          </a:prstGeom>
        </p:spPr>
        <p:txBody>
          <a:bodyPr wrap="none">
            <a:spAutoFit/>
          </a:bodyPr>
          <a:lstStyle/>
          <a:p>
            <a:r>
              <a:rPr lang="tr-TR" b="1" dirty="0">
                <a:effectLst>
                  <a:outerShdw blurRad="38100" dist="38100" dir="2700000" algn="tl">
                    <a:srgbClr val="000000">
                      <a:alpha val="43137"/>
                    </a:srgbClr>
                  </a:outerShdw>
                </a:effectLst>
              </a:rPr>
              <a:t>C) Gürültü yapan çocuğa seslendi.</a:t>
            </a:r>
          </a:p>
        </p:txBody>
      </p:sp>
      <p:sp>
        <p:nvSpPr>
          <p:cNvPr id="8" name="Dikdörtgen 7"/>
          <p:cNvSpPr/>
          <p:nvPr/>
        </p:nvSpPr>
        <p:spPr>
          <a:xfrm>
            <a:off x="1944215" y="4268787"/>
            <a:ext cx="5580113" cy="369332"/>
          </a:xfrm>
          <a:prstGeom prst="rect">
            <a:avLst/>
          </a:prstGeom>
        </p:spPr>
        <p:txBody>
          <a:bodyPr wrap="square">
            <a:spAutoFit/>
          </a:bodyPr>
          <a:lstStyle/>
          <a:p>
            <a:r>
              <a:rPr lang="tr-TR" b="1" dirty="0">
                <a:effectLst>
                  <a:outerShdw blurRad="38100" dist="38100" dir="2700000" algn="tl">
                    <a:srgbClr val="000000">
                      <a:alpha val="43137"/>
                    </a:srgbClr>
                  </a:outerShdw>
                </a:effectLst>
              </a:rPr>
              <a:t>D) Her sabah mutlaka bu yolda yürüyüş yapardım.</a:t>
            </a:r>
          </a:p>
        </p:txBody>
      </p:sp>
    </p:spTree>
    <p:extLst>
      <p:ext uri="{BB962C8B-B14F-4D97-AF65-F5344CB8AC3E}">
        <p14:creationId xmlns:p14="http://schemas.microsoft.com/office/powerpoint/2010/main" val="42601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480" y="1412776"/>
            <a:ext cx="8748514" cy="1152128"/>
          </a:xfrm>
        </p:spPr>
        <p:txBody>
          <a:bodyPr anchor="ctr">
            <a:normAutofit lnSpcReduction="10000"/>
          </a:bodyPr>
          <a:lstStyle/>
          <a:p>
            <a:pPr marL="0" indent="0">
              <a:lnSpc>
                <a:spcPct val="115000"/>
              </a:lnSpc>
              <a:spcAft>
                <a:spcPts val="1000"/>
              </a:spcAft>
              <a:buNone/>
            </a:pPr>
            <a:r>
              <a:rPr lang="tr-TR" b="1" dirty="0">
                <a:solidFill>
                  <a:srgbClr val="FF0000"/>
                </a:solidFill>
                <a:effectLst>
                  <a:outerShdw blurRad="38100" dist="38100" dir="2700000" algn="tl">
                    <a:srgbClr val="000000">
                      <a:alpha val="43137"/>
                    </a:srgbClr>
                  </a:outerShdw>
                </a:effectLst>
                <a:ea typeface="Calibri"/>
                <a:cs typeface="Times New Roman"/>
              </a:rPr>
              <a:t>SORU </a:t>
            </a:r>
            <a:r>
              <a:rPr lang="tr-TR" b="1" dirty="0" smtClean="0">
                <a:solidFill>
                  <a:srgbClr val="FF0000"/>
                </a:solidFill>
                <a:effectLst>
                  <a:outerShdw blurRad="38100" dist="38100" dir="2700000" algn="tl">
                    <a:srgbClr val="000000">
                      <a:alpha val="43137"/>
                    </a:srgbClr>
                  </a:outerShdw>
                </a:effectLst>
                <a:ea typeface="Calibri"/>
                <a:cs typeface="Times New Roman"/>
              </a:rPr>
              <a:t>2)   </a:t>
            </a:r>
            <a:r>
              <a:rPr lang="tr-TR" b="1" dirty="0" smtClean="0">
                <a:effectLst>
                  <a:outerShdw blurRad="38100" dist="38100" dir="2700000" algn="tl">
                    <a:srgbClr val="000000">
                      <a:alpha val="43137"/>
                    </a:srgbClr>
                  </a:outerShdw>
                </a:effectLst>
                <a:ea typeface="Calibri"/>
                <a:cs typeface="Times New Roman"/>
              </a:rPr>
              <a:t>32 tane 2’nin çarpımı ,</a:t>
            </a:r>
            <a:r>
              <a:rPr lang="tr-TR" sz="2800" b="1" dirty="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ea typeface="Calibri"/>
                <a:cs typeface="Times New Roman"/>
              </a:rPr>
              <a:t>32 tane 2’nin </a:t>
            </a:r>
            <a:r>
              <a:rPr lang="tr-TR" b="1" dirty="0" smtClean="0">
                <a:effectLst>
                  <a:outerShdw blurRad="38100" dist="38100" dir="2700000" algn="tl">
                    <a:srgbClr val="000000">
                      <a:alpha val="43137"/>
                    </a:srgbClr>
                  </a:outerShdw>
                </a:effectLst>
                <a:ea typeface="Calibri"/>
                <a:cs typeface="Times New Roman"/>
              </a:rPr>
              <a:t> toplamının kaç katıdır?</a:t>
            </a:r>
            <a:endParaRPr lang="tr-TR" b="1" dirty="0">
              <a:effectLst>
                <a:outerShdw blurRad="38100" dist="38100" dir="2700000" algn="tl">
                  <a:srgbClr val="000000">
                    <a:alpha val="43137"/>
                  </a:srgbClr>
                </a:outerShdw>
              </a:effectLst>
              <a:ea typeface="Calibri"/>
              <a:cs typeface="Times New Roman"/>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1008063" y="4005064"/>
            <a:ext cx="2873375" cy="360040"/>
          </a:xfrm>
          <a:prstGeom prst="roundRect">
            <a:avLst/>
          </a:prstGeom>
          <a:solidFill>
            <a:srgbClr val="FFFF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A)   2</a:t>
            </a:r>
            <a:r>
              <a:rPr lang="tr-TR" b="1" baseline="30000" dirty="0" smtClean="0">
                <a:solidFill>
                  <a:prstClr val="black"/>
                </a:solidFill>
                <a:effectLst>
                  <a:outerShdw blurRad="38100" dist="38100" dir="2700000" algn="tl">
                    <a:srgbClr val="000000">
                      <a:alpha val="43137"/>
                    </a:srgbClr>
                  </a:outerShdw>
                </a:effectLst>
              </a:rPr>
              <a:t>25</a:t>
            </a:r>
            <a:endParaRPr lang="tr-TR" b="1" baseline="30000" dirty="0">
              <a:solidFill>
                <a:prstClr val="black"/>
              </a:solidFill>
              <a:effectLst>
                <a:outerShdw blurRad="38100" dist="38100" dir="2700000" algn="tl">
                  <a:srgbClr val="000000">
                    <a:alpha val="43137"/>
                  </a:srgbClr>
                </a:outerShdw>
              </a:effectLst>
            </a:endParaRPr>
          </a:p>
        </p:txBody>
      </p:sp>
      <p:sp>
        <p:nvSpPr>
          <p:cNvPr id="18" name="Yuvarlatılmış Dikdörtgen 17"/>
          <p:cNvSpPr/>
          <p:nvPr/>
        </p:nvSpPr>
        <p:spPr>
          <a:xfrm>
            <a:off x="1023343" y="4796440"/>
            <a:ext cx="2873375" cy="360040"/>
          </a:xfrm>
          <a:prstGeom prst="roundRect">
            <a:avLst/>
          </a:prstGeom>
          <a:solidFill>
            <a:srgbClr val="FFFF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prstClr val="black"/>
                </a:solidFill>
                <a:effectLst>
                  <a:outerShdw blurRad="38100" dist="38100" dir="2700000" algn="tl">
                    <a:srgbClr val="000000">
                      <a:alpha val="43137"/>
                    </a:srgbClr>
                  </a:outerShdw>
                </a:effectLst>
              </a:rPr>
              <a:t>B</a:t>
            </a:r>
            <a:r>
              <a:rPr lang="tr-TR" b="1" dirty="0" smtClean="0">
                <a:solidFill>
                  <a:prstClr val="black"/>
                </a:solidFill>
                <a:effectLst>
                  <a:outerShdw blurRad="38100" dist="38100" dir="2700000" algn="tl">
                    <a:srgbClr val="000000">
                      <a:alpha val="43137"/>
                    </a:srgbClr>
                  </a:outerShdw>
                </a:effectLst>
              </a:rPr>
              <a:t>)   2</a:t>
            </a:r>
            <a:r>
              <a:rPr lang="tr-TR" b="1" baseline="30000" dirty="0" smtClean="0">
                <a:solidFill>
                  <a:prstClr val="black"/>
                </a:solidFill>
                <a:effectLst>
                  <a:outerShdw blurRad="38100" dist="38100" dir="2700000" algn="tl">
                    <a:srgbClr val="000000">
                      <a:alpha val="43137"/>
                    </a:srgbClr>
                  </a:outerShdw>
                </a:effectLst>
              </a:rPr>
              <a:t>26</a:t>
            </a:r>
            <a:endParaRPr lang="tr-TR" b="1" baseline="30000" dirty="0">
              <a:solidFill>
                <a:prstClr val="black"/>
              </a:solidFill>
              <a:effectLst>
                <a:outerShdw blurRad="38100" dist="38100" dir="2700000" algn="tl">
                  <a:srgbClr val="000000">
                    <a:alpha val="43137"/>
                  </a:srgbClr>
                </a:outerShdw>
              </a:effectLst>
            </a:endParaRPr>
          </a:p>
        </p:txBody>
      </p:sp>
      <p:sp>
        <p:nvSpPr>
          <p:cNvPr id="19" name="Yuvarlatılmış Dikdörtgen 18"/>
          <p:cNvSpPr/>
          <p:nvPr/>
        </p:nvSpPr>
        <p:spPr>
          <a:xfrm>
            <a:off x="4794250" y="4656972"/>
            <a:ext cx="2873375" cy="360040"/>
          </a:xfrm>
          <a:prstGeom prst="roundRect">
            <a:avLst/>
          </a:prstGeom>
          <a:solidFill>
            <a:srgbClr val="FFFF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D)   2</a:t>
            </a:r>
            <a:r>
              <a:rPr lang="tr-TR" b="1" baseline="30000" dirty="0" smtClean="0">
                <a:solidFill>
                  <a:prstClr val="black"/>
                </a:solidFill>
                <a:effectLst>
                  <a:outerShdw blurRad="38100" dist="38100" dir="2700000" algn="tl">
                    <a:srgbClr val="000000">
                      <a:alpha val="43137"/>
                    </a:srgbClr>
                  </a:outerShdw>
                </a:effectLst>
              </a:rPr>
              <a:t>28</a:t>
            </a:r>
            <a:endParaRPr lang="tr-TR" b="1" baseline="30000" dirty="0">
              <a:solidFill>
                <a:prstClr val="black"/>
              </a:solidFill>
              <a:effectLst>
                <a:outerShdw blurRad="38100" dist="38100" dir="2700000" algn="tl">
                  <a:srgbClr val="000000">
                    <a:alpha val="43137"/>
                  </a:srgbClr>
                </a:outerShdw>
              </a:effectLst>
            </a:endParaRPr>
          </a:p>
        </p:txBody>
      </p:sp>
      <p:sp>
        <p:nvSpPr>
          <p:cNvPr id="20" name="Yuvarlatılmış Dikdörtgen 19"/>
          <p:cNvSpPr/>
          <p:nvPr/>
        </p:nvSpPr>
        <p:spPr>
          <a:xfrm>
            <a:off x="4794250" y="4005064"/>
            <a:ext cx="2873375" cy="360040"/>
          </a:xfrm>
          <a:prstGeom prst="roundRect">
            <a:avLst/>
          </a:prstGeom>
          <a:solidFill>
            <a:srgbClr val="FFFF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C)   2</a:t>
            </a:r>
            <a:r>
              <a:rPr lang="tr-TR" b="1" baseline="30000" dirty="0" smtClean="0">
                <a:solidFill>
                  <a:prstClr val="black"/>
                </a:solidFill>
                <a:effectLst>
                  <a:outerShdw blurRad="38100" dist="38100" dir="2700000" algn="tl">
                    <a:srgbClr val="000000">
                      <a:alpha val="43137"/>
                    </a:srgbClr>
                  </a:outerShdw>
                </a:effectLst>
              </a:rPr>
              <a:t>27</a:t>
            </a:r>
            <a:endParaRPr lang="tr-TR" b="1" baseline="300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65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480" y="2204864"/>
            <a:ext cx="8748514" cy="1152128"/>
          </a:xfrm>
        </p:spPr>
        <p:txBody>
          <a:bodyPr anchor="ctr">
            <a:normAutofit fontScale="70000" lnSpcReduction="20000"/>
          </a:bodyPr>
          <a:lstStyle/>
          <a:p>
            <a:pPr marL="0" indent="0">
              <a:lnSpc>
                <a:spcPct val="115000"/>
              </a:lnSpc>
              <a:spcAft>
                <a:spcPts val="1000"/>
              </a:spcAft>
              <a:buNone/>
            </a:pPr>
            <a:r>
              <a:rPr lang="tr-TR" b="1" dirty="0">
                <a:solidFill>
                  <a:srgbClr val="FF0000"/>
                </a:solidFill>
                <a:effectLst>
                  <a:outerShdw blurRad="38100" dist="38100" dir="2700000" algn="tl">
                    <a:srgbClr val="000000">
                      <a:alpha val="43137"/>
                    </a:srgbClr>
                  </a:outerShdw>
                </a:effectLst>
                <a:ea typeface="Calibri"/>
                <a:cs typeface="Times New Roman"/>
              </a:rPr>
              <a:t>SORU </a:t>
            </a:r>
            <a:r>
              <a:rPr lang="tr-TR" b="1" dirty="0" smtClean="0">
                <a:solidFill>
                  <a:srgbClr val="FF0000"/>
                </a:solidFill>
                <a:effectLst>
                  <a:outerShdw blurRad="38100" dist="38100" dir="2700000" algn="tl">
                    <a:srgbClr val="000000">
                      <a:alpha val="43137"/>
                    </a:srgbClr>
                  </a:outerShdw>
                </a:effectLst>
                <a:ea typeface="Calibri"/>
                <a:cs typeface="Times New Roman"/>
              </a:rPr>
              <a:t>8)   </a:t>
            </a:r>
            <a:r>
              <a:rPr lang="tr-TR" b="1" dirty="0" smtClean="0">
                <a:effectLst>
                  <a:outerShdw blurRad="38100" dist="38100" dir="2700000" algn="tl">
                    <a:srgbClr val="000000">
                      <a:alpha val="43137"/>
                    </a:srgbClr>
                  </a:outerShdw>
                </a:effectLst>
                <a:ea typeface="Calibri"/>
                <a:cs typeface="Times New Roman"/>
              </a:rPr>
              <a:t>Çevre uzunluğu   6       cm olan şekildeki çember            tur ok yönünde yerde yuvarlamak isteniyor. Buna göre çember hangi nokta veya iki nokta arasında yere teğet olur?</a:t>
            </a:r>
            <a:endParaRPr lang="tr-TR" b="1" dirty="0">
              <a:effectLst>
                <a:outerShdw blurRad="38100" dist="38100" dir="2700000" algn="tl">
                  <a:srgbClr val="000000">
                    <a:alpha val="43137"/>
                  </a:srgbClr>
                </a:outerShdw>
              </a:effectLst>
              <a:ea typeface="Calibri"/>
              <a:cs typeface="Times New Roman"/>
            </a:endParaRPr>
          </a:p>
        </p:txBody>
      </p:sp>
      <p:sp>
        <p:nvSpPr>
          <p:cNvPr id="4" name="Sol Ok 3"/>
          <p:cNvSpPr/>
          <p:nvPr/>
        </p:nvSpPr>
        <p:spPr>
          <a:xfrm>
            <a:off x="7641169" y="6085336"/>
            <a:ext cx="1455352" cy="772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7872385" y="6287002"/>
            <a:ext cx="1224136" cy="369332"/>
          </a:xfrm>
          <a:prstGeom prst="rect">
            <a:avLst/>
          </a:prstGeom>
          <a:noFill/>
        </p:spPr>
        <p:txBody>
          <a:bodyPr wrap="square" rtlCol="0">
            <a:spAutoFit/>
          </a:bodyPr>
          <a:lstStyle/>
          <a:p>
            <a:pPr algn="ctr"/>
            <a:r>
              <a:rPr lang="tr-TR" b="1" dirty="0" smtClean="0">
                <a:solidFill>
                  <a:prstClr val="white"/>
                </a:solidFill>
                <a:effectLst>
                  <a:outerShdw blurRad="38100" dist="38100" dir="2700000" algn="tl">
                    <a:srgbClr val="000000">
                      <a:alpha val="43137"/>
                    </a:srgbClr>
                  </a:outerShdw>
                </a:effectLst>
                <a:hlinkClick r:id="rId3" action="ppaction://hlinksldjump"/>
              </a:rPr>
              <a:t>GERİ</a:t>
            </a:r>
            <a:endParaRPr lang="tr-TR" b="1" dirty="0">
              <a:solidFill>
                <a:prstClr val="white"/>
              </a:solidFill>
              <a:effectLst>
                <a:outerShdw blurRad="38100" dist="38100" dir="2700000" algn="tl">
                  <a:srgbClr val="000000">
                    <a:alpha val="43137"/>
                  </a:srgbClr>
                </a:outerShdw>
              </a:effectLst>
            </a:endParaRPr>
          </a:p>
        </p:txBody>
      </p:sp>
      <p:sp>
        <p:nvSpPr>
          <p:cNvPr id="31" name="Rectangle 3"/>
          <p:cNvSpPr>
            <a:spLocks noChangeArrowheads="1"/>
          </p:cNvSpPr>
          <p:nvPr/>
        </p:nvSpPr>
        <p:spPr bwMode="auto">
          <a:xfrm>
            <a:off x="1008063" y="6160795"/>
            <a:ext cx="6659562" cy="252413"/>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2" name="Rectangle 4"/>
          <p:cNvSpPr>
            <a:spLocks noChangeArrowheads="1"/>
          </p:cNvSpPr>
          <p:nvPr/>
        </p:nvSpPr>
        <p:spPr bwMode="auto">
          <a:xfrm>
            <a:off x="981607" y="6199635"/>
            <a:ext cx="6659562" cy="2524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prstClr val="white"/>
              </a:solidFill>
            </a:endParaRPr>
          </a:p>
        </p:txBody>
      </p:sp>
      <p:sp>
        <p:nvSpPr>
          <p:cNvPr id="33" name="Text Box 5"/>
          <p:cNvSpPr txBox="1">
            <a:spLocks noChangeArrowheads="1"/>
          </p:cNvSpPr>
          <p:nvPr/>
        </p:nvSpPr>
        <p:spPr bwMode="auto">
          <a:xfrm>
            <a:off x="3881438" y="5254339"/>
            <a:ext cx="1438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800" dirty="0" smtClean="0">
                <a:solidFill>
                  <a:prstClr val="white"/>
                </a:solidFill>
              </a:rPr>
              <a:t>BİTTİ</a:t>
            </a:r>
            <a:endParaRPr lang="en-GB" sz="4800" dirty="0">
              <a:solidFill>
                <a:prstClr val="white"/>
              </a:solidFill>
            </a:endParaRPr>
          </a:p>
        </p:txBody>
      </p:sp>
      <p:sp>
        <p:nvSpPr>
          <p:cNvPr id="6" name="Yuvarlatılmış Dikdörtgen 5"/>
          <p:cNvSpPr/>
          <p:nvPr/>
        </p:nvSpPr>
        <p:spPr>
          <a:xfrm>
            <a:off x="1008063" y="4005064"/>
            <a:ext cx="2873375" cy="360040"/>
          </a:xfrm>
          <a:prstGeom prst="roundRect">
            <a:avLst/>
          </a:prstGeom>
          <a:solidFill>
            <a:srgbClr val="FFC0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A)   A-B</a:t>
            </a:r>
            <a:endParaRPr lang="tr-TR" b="1" baseline="30000" dirty="0">
              <a:solidFill>
                <a:prstClr val="black"/>
              </a:solidFill>
              <a:effectLst>
                <a:outerShdw blurRad="38100" dist="38100" dir="2700000" algn="tl">
                  <a:srgbClr val="000000">
                    <a:alpha val="43137"/>
                  </a:srgbClr>
                </a:outerShdw>
              </a:effectLst>
            </a:endParaRPr>
          </a:p>
        </p:txBody>
      </p:sp>
      <p:sp>
        <p:nvSpPr>
          <p:cNvPr id="18" name="Yuvarlatılmış Dikdörtgen 17"/>
          <p:cNvSpPr/>
          <p:nvPr/>
        </p:nvSpPr>
        <p:spPr>
          <a:xfrm>
            <a:off x="1023343" y="4796440"/>
            <a:ext cx="2873375" cy="360040"/>
          </a:xfrm>
          <a:prstGeom prst="roundRect">
            <a:avLst/>
          </a:prstGeom>
          <a:solidFill>
            <a:srgbClr val="FFC0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prstClr val="black"/>
                </a:solidFill>
                <a:effectLst>
                  <a:outerShdw blurRad="38100" dist="38100" dir="2700000" algn="tl">
                    <a:srgbClr val="000000">
                      <a:alpha val="43137"/>
                    </a:srgbClr>
                  </a:outerShdw>
                </a:effectLst>
              </a:rPr>
              <a:t>B</a:t>
            </a:r>
            <a:r>
              <a:rPr lang="tr-TR" b="1" dirty="0" smtClean="0">
                <a:solidFill>
                  <a:prstClr val="black"/>
                </a:solidFill>
                <a:effectLst>
                  <a:outerShdw blurRad="38100" dist="38100" dir="2700000" algn="tl">
                    <a:srgbClr val="000000">
                      <a:alpha val="43137"/>
                    </a:srgbClr>
                  </a:outerShdw>
                </a:effectLst>
              </a:rPr>
              <a:t>)    B</a:t>
            </a:r>
            <a:endParaRPr lang="tr-TR" b="1" baseline="30000" dirty="0">
              <a:solidFill>
                <a:prstClr val="black"/>
              </a:solidFill>
              <a:effectLst>
                <a:outerShdw blurRad="38100" dist="38100" dir="2700000" algn="tl">
                  <a:srgbClr val="000000">
                    <a:alpha val="43137"/>
                  </a:srgbClr>
                </a:outerShdw>
              </a:effectLst>
            </a:endParaRPr>
          </a:p>
        </p:txBody>
      </p:sp>
      <p:sp>
        <p:nvSpPr>
          <p:cNvPr id="19" name="Yuvarlatılmış Dikdörtgen 18"/>
          <p:cNvSpPr/>
          <p:nvPr/>
        </p:nvSpPr>
        <p:spPr>
          <a:xfrm>
            <a:off x="4794250" y="4656972"/>
            <a:ext cx="2873375" cy="360040"/>
          </a:xfrm>
          <a:prstGeom prst="roundRect">
            <a:avLst/>
          </a:prstGeom>
          <a:solidFill>
            <a:srgbClr val="FFC0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D)   C-D</a:t>
            </a:r>
            <a:endParaRPr lang="tr-TR" b="1" baseline="30000" dirty="0">
              <a:solidFill>
                <a:prstClr val="black"/>
              </a:solidFill>
              <a:effectLst>
                <a:outerShdw blurRad="38100" dist="38100" dir="2700000" algn="tl">
                  <a:srgbClr val="000000">
                    <a:alpha val="43137"/>
                  </a:srgbClr>
                </a:outerShdw>
              </a:effectLst>
            </a:endParaRPr>
          </a:p>
        </p:txBody>
      </p:sp>
      <p:sp>
        <p:nvSpPr>
          <p:cNvPr id="20" name="Yuvarlatılmış Dikdörtgen 19"/>
          <p:cNvSpPr/>
          <p:nvPr/>
        </p:nvSpPr>
        <p:spPr>
          <a:xfrm>
            <a:off x="4794250" y="4005064"/>
            <a:ext cx="2873375" cy="360040"/>
          </a:xfrm>
          <a:prstGeom prst="roundRect">
            <a:avLst/>
          </a:prstGeom>
          <a:solidFill>
            <a:srgbClr val="FFC000"/>
          </a:solidFill>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effectLst>
                  <a:outerShdw blurRad="38100" dist="38100" dir="2700000" algn="tl">
                    <a:srgbClr val="000000">
                      <a:alpha val="43137"/>
                    </a:srgbClr>
                  </a:outerShdw>
                </a:effectLst>
              </a:rPr>
              <a:t>C)   B-C</a:t>
            </a:r>
            <a:endParaRPr lang="tr-TR" b="1" baseline="30000" dirty="0">
              <a:solidFill>
                <a:prstClr val="black"/>
              </a:solidFill>
              <a:effectLst>
                <a:outerShdw blurRad="38100" dist="38100" dir="2700000" algn="tl">
                  <a:srgbClr val="000000">
                    <a:alpha val="43137"/>
                  </a:srgbClr>
                </a:outerShdw>
              </a:effectLst>
            </a:endParaRPr>
          </a:p>
        </p:txBody>
      </p:sp>
      <p:sp>
        <p:nvSpPr>
          <p:cNvPr id="12" name="İçerik Yer Tutucusu 2"/>
          <p:cNvSpPr txBox="1">
            <a:spLocks/>
          </p:cNvSpPr>
          <p:nvPr/>
        </p:nvSpPr>
        <p:spPr>
          <a:xfrm>
            <a:off x="378880" y="620688"/>
            <a:ext cx="8748514" cy="115212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Font typeface="Arial" pitchFamily="34" charset="0"/>
              <a:buNone/>
            </a:pPr>
            <a:endParaRPr lang="tr-TR" b="1" dirty="0">
              <a:solidFill>
                <a:prstClr val="white"/>
              </a:solidFill>
              <a:effectLst>
                <a:outerShdw blurRad="38100" dist="38100" dir="2700000" algn="tl">
                  <a:srgbClr val="000000">
                    <a:alpha val="43137"/>
                  </a:srgbClr>
                </a:outerShdw>
              </a:effectLst>
              <a:ea typeface="Calibri"/>
              <a:cs typeface="Times New Roman"/>
            </a:endParaRPr>
          </a:p>
        </p:txBody>
      </p:sp>
      <p:sp>
        <p:nvSpPr>
          <p:cNvPr id="2" name="Oval 1"/>
          <p:cNvSpPr/>
          <p:nvPr/>
        </p:nvSpPr>
        <p:spPr>
          <a:xfrm>
            <a:off x="981607" y="620688"/>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13" name="Düz Ok Bağlayıcısı 12"/>
          <p:cNvCxnSpPr/>
          <p:nvPr/>
        </p:nvCxnSpPr>
        <p:spPr>
          <a:xfrm>
            <a:off x="1023343" y="476672"/>
            <a:ext cx="872664" cy="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2627784" y="1412776"/>
            <a:ext cx="0" cy="3600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3424875" y="1412776"/>
            <a:ext cx="0" cy="3600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4337844" y="1412776"/>
            <a:ext cx="0" cy="3600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5320037" y="1368446"/>
            <a:ext cx="0" cy="3600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flipV="1">
            <a:off x="981607" y="1535088"/>
            <a:ext cx="4338430" cy="133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Metin kutusu 35"/>
          <p:cNvSpPr txBox="1"/>
          <p:nvPr/>
        </p:nvSpPr>
        <p:spPr>
          <a:xfrm>
            <a:off x="2471899" y="1719893"/>
            <a:ext cx="311770" cy="369332"/>
          </a:xfrm>
          <a:prstGeom prst="rect">
            <a:avLst/>
          </a:prstGeom>
          <a:noFill/>
        </p:spPr>
        <p:txBody>
          <a:bodyPr wrap="square" rtlCol="0">
            <a:spAutoFit/>
          </a:bodyPr>
          <a:lstStyle/>
          <a:p>
            <a:r>
              <a:rPr lang="tr-TR" b="1" dirty="0" smtClean="0">
                <a:solidFill>
                  <a:prstClr val="white"/>
                </a:solidFill>
                <a:effectLst>
                  <a:outerShdw blurRad="38100" dist="38100" dir="2700000" algn="tl">
                    <a:srgbClr val="000000">
                      <a:alpha val="43137"/>
                    </a:srgbClr>
                  </a:outerShdw>
                </a:effectLst>
              </a:rPr>
              <a:t>A</a:t>
            </a:r>
            <a:endParaRPr lang="tr-TR" b="1" dirty="0">
              <a:solidFill>
                <a:prstClr val="white"/>
              </a:solidFill>
              <a:effectLst>
                <a:outerShdw blurRad="38100" dist="38100" dir="2700000" algn="tl">
                  <a:srgbClr val="000000">
                    <a:alpha val="43137"/>
                  </a:srgbClr>
                </a:outerShdw>
              </a:effectLst>
            </a:endParaRPr>
          </a:p>
        </p:txBody>
      </p:sp>
      <p:sp>
        <p:nvSpPr>
          <p:cNvPr id="37" name="Metin kutusu 36"/>
          <p:cNvSpPr txBox="1"/>
          <p:nvPr/>
        </p:nvSpPr>
        <p:spPr>
          <a:xfrm>
            <a:off x="5164152" y="1684479"/>
            <a:ext cx="311770" cy="369332"/>
          </a:xfrm>
          <a:prstGeom prst="rect">
            <a:avLst/>
          </a:prstGeom>
          <a:noFill/>
        </p:spPr>
        <p:txBody>
          <a:bodyPr wrap="square" rtlCol="0">
            <a:spAutoFit/>
          </a:bodyPr>
          <a:lstStyle/>
          <a:p>
            <a:r>
              <a:rPr lang="tr-TR" b="1" dirty="0" smtClean="0">
                <a:solidFill>
                  <a:prstClr val="white"/>
                </a:solidFill>
                <a:effectLst>
                  <a:outerShdw blurRad="38100" dist="38100" dir="2700000" algn="tl">
                    <a:srgbClr val="000000">
                      <a:alpha val="43137"/>
                    </a:srgbClr>
                  </a:outerShdw>
                </a:effectLst>
              </a:rPr>
              <a:t>D</a:t>
            </a:r>
            <a:endParaRPr lang="tr-TR" b="1" dirty="0">
              <a:solidFill>
                <a:prstClr val="white"/>
              </a:solidFill>
              <a:effectLst>
                <a:outerShdw blurRad="38100" dist="38100" dir="2700000" algn="tl">
                  <a:srgbClr val="000000">
                    <a:alpha val="43137"/>
                  </a:srgbClr>
                </a:outerShdw>
              </a:effectLst>
            </a:endParaRPr>
          </a:p>
        </p:txBody>
      </p:sp>
      <p:sp>
        <p:nvSpPr>
          <p:cNvPr id="38" name="Metin kutusu 37"/>
          <p:cNvSpPr txBox="1"/>
          <p:nvPr/>
        </p:nvSpPr>
        <p:spPr>
          <a:xfrm>
            <a:off x="4184583" y="1728486"/>
            <a:ext cx="311770" cy="369332"/>
          </a:xfrm>
          <a:prstGeom prst="rect">
            <a:avLst/>
          </a:prstGeom>
          <a:noFill/>
        </p:spPr>
        <p:txBody>
          <a:bodyPr wrap="square" rtlCol="0">
            <a:spAutoFit/>
          </a:bodyPr>
          <a:lstStyle/>
          <a:p>
            <a:r>
              <a:rPr lang="tr-TR" b="1" dirty="0" smtClean="0">
                <a:solidFill>
                  <a:prstClr val="white"/>
                </a:solidFill>
                <a:effectLst>
                  <a:outerShdw blurRad="38100" dist="38100" dir="2700000" algn="tl">
                    <a:srgbClr val="000000">
                      <a:alpha val="43137"/>
                    </a:srgbClr>
                  </a:outerShdw>
                </a:effectLst>
              </a:rPr>
              <a:t>C</a:t>
            </a:r>
            <a:endParaRPr lang="tr-TR" b="1" dirty="0">
              <a:solidFill>
                <a:prstClr val="white"/>
              </a:solidFill>
              <a:effectLst>
                <a:outerShdw blurRad="38100" dist="38100" dir="2700000" algn="tl">
                  <a:srgbClr val="000000">
                    <a:alpha val="43137"/>
                  </a:srgbClr>
                </a:outerShdw>
              </a:effectLst>
            </a:endParaRPr>
          </a:p>
        </p:txBody>
      </p:sp>
      <p:sp>
        <p:nvSpPr>
          <p:cNvPr id="39" name="Metin kutusu 38"/>
          <p:cNvSpPr txBox="1"/>
          <p:nvPr/>
        </p:nvSpPr>
        <p:spPr>
          <a:xfrm>
            <a:off x="3300474" y="1702186"/>
            <a:ext cx="311770" cy="369332"/>
          </a:xfrm>
          <a:prstGeom prst="rect">
            <a:avLst/>
          </a:prstGeom>
          <a:noFill/>
        </p:spPr>
        <p:txBody>
          <a:bodyPr wrap="square" rtlCol="0">
            <a:spAutoFit/>
          </a:bodyPr>
          <a:lstStyle/>
          <a:p>
            <a:r>
              <a:rPr lang="tr-TR" b="1" dirty="0" smtClean="0">
                <a:solidFill>
                  <a:prstClr val="white"/>
                </a:solidFill>
                <a:effectLst>
                  <a:outerShdw blurRad="38100" dist="38100" dir="2700000" algn="tl">
                    <a:srgbClr val="000000">
                      <a:alpha val="43137"/>
                    </a:srgbClr>
                  </a:outerShdw>
                </a:effectLst>
              </a:rPr>
              <a:t>B</a:t>
            </a:r>
            <a:endParaRPr lang="tr-TR" b="1" dirty="0">
              <a:solidFill>
                <a:prstClr val="white"/>
              </a:solidFill>
              <a:effectLst>
                <a:outerShdw blurRad="38100" dist="38100" dir="2700000" algn="tl">
                  <a:srgbClr val="000000">
                    <a:alpha val="43137"/>
                  </a:srgbClr>
                </a:outerShdw>
              </a:effectLst>
            </a:endParaRPr>
          </a:p>
        </p:txBody>
      </p:sp>
      <p:sp>
        <p:nvSpPr>
          <p:cNvPr id="40" name="Metin kutusu 39"/>
          <p:cNvSpPr txBox="1"/>
          <p:nvPr/>
        </p:nvSpPr>
        <p:spPr>
          <a:xfrm>
            <a:off x="2319130" y="1085658"/>
            <a:ext cx="617307" cy="276999"/>
          </a:xfrm>
          <a:prstGeom prst="rect">
            <a:avLst/>
          </a:prstGeom>
          <a:noFill/>
        </p:spPr>
        <p:txBody>
          <a:bodyPr wrap="square" rtlCol="0">
            <a:spAutoFit/>
          </a:bodyPr>
          <a:lstStyle/>
          <a:p>
            <a:r>
              <a:rPr lang="tr-TR" sz="1200" b="1" dirty="0" smtClean="0">
                <a:solidFill>
                  <a:prstClr val="white"/>
                </a:solidFill>
              </a:rPr>
              <a:t>13 cm</a:t>
            </a:r>
            <a:endParaRPr lang="tr-TR" sz="1200" b="1" dirty="0">
              <a:solidFill>
                <a:prstClr val="white"/>
              </a:solidFill>
            </a:endParaRPr>
          </a:p>
        </p:txBody>
      </p:sp>
      <p:sp>
        <p:nvSpPr>
          <p:cNvPr id="41" name="Metin kutusu 40"/>
          <p:cNvSpPr txBox="1"/>
          <p:nvPr/>
        </p:nvSpPr>
        <p:spPr>
          <a:xfrm>
            <a:off x="3116221" y="1104561"/>
            <a:ext cx="617307" cy="276999"/>
          </a:xfrm>
          <a:prstGeom prst="rect">
            <a:avLst/>
          </a:prstGeom>
          <a:noFill/>
        </p:spPr>
        <p:txBody>
          <a:bodyPr wrap="square" rtlCol="0">
            <a:spAutoFit/>
          </a:bodyPr>
          <a:lstStyle/>
          <a:p>
            <a:r>
              <a:rPr lang="tr-TR" sz="1200" b="1" dirty="0" smtClean="0">
                <a:solidFill>
                  <a:prstClr val="white"/>
                </a:solidFill>
              </a:rPr>
              <a:t>14 cm</a:t>
            </a:r>
            <a:endParaRPr lang="tr-TR" sz="1200" b="1" dirty="0">
              <a:solidFill>
                <a:prstClr val="white"/>
              </a:solidFill>
            </a:endParaRPr>
          </a:p>
        </p:txBody>
      </p:sp>
      <p:sp>
        <p:nvSpPr>
          <p:cNvPr id="42" name="Metin kutusu 41"/>
          <p:cNvSpPr txBox="1"/>
          <p:nvPr/>
        </p:nvSpPr>
        <p:spPr>
          <a:xfrm>
            <a:off x="4029190" y="1129856"/>
            <a:ext cx="617307" cy="276999"/>
          </a:xfrm>
          <a:prstGeom prst="rect">
            <a:avLst/>
          </a:prstGeom>
          <a:noFill/>
        </p:spPr>
        <p:txBody>
          <a:bodyPr wrap="square" rtlCol="0">
            <a:spAutoFit/>
          </a:bodyPr>
          <a:lstStyle/>
          <a:p>
            <a:r>
              <a:rPr lang="tr-TR" sz="1200" b="1" dirty="0" smtClean="0">
                <a:solidFill>
                  <a:prstClr val="white"/>
                </a:solidFill>
              </a:rPr>
              <a:t>15 cm</a:t>
            </a:r>
            <a:endParaRPr lang="tr-TR" sz="1200" b="1" dirty="0">
              <a:solidFill>
                <a:prstClr val="white"/>
              </a:solidFill>
            </a:endParaRPr>
          </a:p>
        </p:txBody>
      </p:sp>
      <p:sp>
        <p:nvSpPr>
          <p:cNvPr id="43" name="Metin kutusu 42"/>
          <p:cNvSpPr txBox="1"/>
          <p:nvPr/>
        </p:nvSpPr>
        <p:spPr>
          <a:xfrm>
            <a:off x="5011383" y="1133010"/>
            <a:ext cx="617307" cy="276999"/>
          </a:xfrm>
          <a:prstGeom prst="rect">
            <a:avLst/>
          </a:prstGeom>
          <a:noFill/>
        </p:spPr>
        <p:txBody>
          <a:bodyPr wrap="square" rtlCol="0">
            <a:spAutoFit/>
          </a:bodyPr>
          <a:lstStyle/>
          <a:p>
            <a:r>
              <a:rPr lang="tr-TR" sz="1200" b="1" dirty="0" smtClean="0">
                <a:solidFill>
                  <a:prstClr val="white"/>
                </a:solidFill>
              </a:rPr>
              <a:t>16 cm</a:t>
            </a:r>
            <a:endParaRPr lang="tr-TR" sz="1200" b="1" dirty="0">
              <a:solidFill>
                <a:prstClr val="white"/>
              </a:solidFill>
            </a:endParaRPr>
          </a:p>
        </p:txBody>
      </p:sp>
      <mc:AlternateContent xmlns:mc="http://schemas.openxmlformats.org/markup-compatibility/2006" xmlns:a14="http://schemas.microsoft.com/office/drawing/2010/main">
        <mc:Choice Requires="a14">
          <p:sp>
            <p:nvSpPr>
              <p:cNvPr id="44" name="Metin kutusu 43"/>
              <p:cNvSpPr txBox="1"/>
              <p:nvPr/>
            </p:nvSpPr>
            <p:spPr>
              <a:xfrm>
                <a:off x="3424874" y="2272503"/>
                <a:ext cx="456564" cy="3676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tr-TR" sz="1600" i="1" smtClean="0">
                              <a:solidFill>
                                <a:prstClr val="white"/>
                              </a:solidFill>
                              <a:latin typeface="Cambria Math"/>
                            </a:rPr>
                          </m:ctrlPr>
                        </m:radPr>
                        <m:deg/>
                        <m:e>
                          <m:r>
                            <a:rPr lang="tr-TR" sz="1600" b="1" i="1" smtClean="0">
                              <a:solidFill>
                                <a:prstClr val="white"/>
                              </a:solidFill>
                              <a:latin typeface="Cambria Math"/>
                            </a:rPr>
                            <m:t>𝟐</m:t>
                          </m:r>
                        </m:e>
                      </m:rad>
                    </m:oMath>
                  </m:oMathPara>
                </a14:m>
                <a:endParaRPr lang="tr-TR" sz="1600" dirty="0">
                  <a:solidFill>
                    <a:prstClr val="white"/>
                  </a:solidFill>
                </a:endParaRPr>
              </a:p>
            </p:txBody>
          </p:sp>
        </mc:Choice>
        <mc:Fallback xmlns="">
          <p:sp>
            <p:nvSpPr>
              <p:cNvPr id="44" name="Metin kutusu 43"/>
              <p:cNvSpPr txBox="1">
                <a:spLocks noRot="1" noChangeAspect="1" noMove="1" noResize="1" noEditPoints="1" noAdjustHandles="1" noChangeArrowheads="1" noChangeShapeType="1" noTextEdit="1"/>
              </p:cNvSpPr>
              <p:nvPr/>
            </p:nvSpPr>
            <p:spPr>
              <a:xfrm>
                <a:off x="3424874" y="2272503"/>
                <a:ext cx="456564" cy="367601"/>
              </a:xfrm>
              <a:prstGeom prst="rect">
                <a:avLst/>
              </a:prstGeom>
              <a:blipFill rotWithShape="1">
                <a:blip r:embed="rId4"/>
                <a:stretch>
                  <a:fillRect r="-13333" b="-21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5" name="Metin kutusu 44"/>
              <p:cNvSpPr txBox="1"/>
              <p:nvPr/>
            </p:nvSpPr>
            <p:spPr>
              <a:xfrm>
                <a:off x="7020272" y="2272503"/>
                <a:ext cx="456564" cy="3676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tr-TR" sz="1600" i="1" smtClean="0">
                              <a:solidFill>
                                <a:prstClr val="white"/>
                              </a:solidFill>
                              <a:latin typeface="Cambria Math"/>
                            </a:rPr>
                          </m:ctrlPr>
                        </m:radPr>
                        <m:deg/>
                        <m:e>
                          <m:r>
                            <a:rPr lang="tr-TR" sz="1600" b="1" i="1" smtClean="0">
                              <a:solidFill>
                                <a:prstClr val="white"/>
                              </a:solidFill>
                              <a:latin typeface="Cambria Math"/>
                            </a:rPr>
                            <m:t>𝟑</m:t>
                          </m:r>
                        </m:e>
                      </m:rad>
                    </m:oMath>
                  </m:oMathPara>
                </a14:m>
                <a:endParaRPr lang="tr-TR" sz="1600" dirty="0">
                  <a:solidFill>
                    <a:prstClr val="white"/>
                  </a:solidFill>
                </a:endParaRPr>
              </a:p>
            </p:txBody>
          </p:sp>
        </mc:Choice>
        <mc:Fallback xmlns="">
          <p:sp>
            <p:nvSpPr>
              <p:cNvPr id="45" name="Metin kutusu 44"/>
              <p:cNvSpPr txBox="1">
                <a:spLocks noRot="1" noChangeAspect="1" noMove="1" noResize="1" noEditPoints="1" noAdjustHandles="1" noChangeArrowheads="1" noChangeShapeType="1" noTextEdit="1"/>
              </p:cNvSpPr>
              <p:nvPr/>
            </p:nvSpPr>
            <p:spPr>
              <a:xfrm>
                <a:off x="7020272" y="2272503"/>
                <a:ext cx="456564" cy="367601"/>
              </a:xfrm>
              <a:prstGeom prst="rect">
                <a:avLst/>
              </a:prstGeom>
              <a:blipFill rotWithShape="1">
                <a:blip r:embed="rId5"/>
                <a:stretch>
                  <a:fillRect r="-13333" b="-21667"/>
                </a:stretch>
              </a:blipFill>
            </p:spPr>
            <p:txBody>
              <a:bodyPr/>
              <a:lstStyle/>
              <a:p>
                <a:r>
                  <a:rPr lang="tr-TR">
                    <a:noFill/>
                  </a:rPr>
                  <a:t> </a:t>
                </a:r>
              </a:p>
            </p:txBody>
          </p:sp>
        </mc:Fallback>
      </mc:AlternateContent>
    </p:spTree>
    <p:extLst>
      <p:ext uri="{BB962C8B-B14F-4D97-AF65-F5344CB8AC3E}">
        <p14:creationId xmlns:p14="http://schemas.microsoft.com/office/powerpoint/2010/main" val="40084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00"/>
                                        <p:tgtEl>
                                          <p:spTgt spid="31"/>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1625</Words>
  <Application>Microsoft Office PowerPoint</Application>
  <PresentationFormat>Ekran Gösterisi (4:3)</PresentationFormat>
  <Paragraphs>336</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PowerPoint Sunusu</vt:lpstr>
      <vt:lpstr>KATEGORİLER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Offical</dc:creator>
  <cp:lastModifiedBy>Offical</cp:lastModifiedBy>
  <cp:revision>72</cp:revision>
  <dcterms:created xsi:type="dcterms:W3CDTF">2017-03-17T16:08:13Z</dcterms:created>
  <dcterms:modified xsi:type="dcterms:W3CDTF">2018-04-25T21:02:34Z</dcterms:modified>
</cp:coreProperties>
</file>