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</p:sldMasterIdLst>
  <p:notesMasterIdLst>
    <p:notesMasterId r:id="rId28"/>
  </p:notesMasterIdLst>
  <p:sldIdLst>
    <p:sldId id="260" r:id="rId4"/>
    <p:sldId id="264" r:id="rId5"/>
    <p:sldId id="378" r:id="rId6"/>
    <p:sldId id="381" r:id="rId7"/>
    <p:sldId id="379" r:id="rId8"/>
    <p:sldId id="385" r:id="rId9"/>
    <p:sldId id="416" r:id="rId10"/>
    <p:sldId id="423" r:id="rId11"/>
    <p:sldId id="390" r:id="rId12"/>
    <p:sldId id="394" r:id="rId13"/>
    <p:sldId id="402" r:id="rId14"/>
    <p:sldId id="403" r:id="rId15"/>
    <p:sldId id="382" r:id="rId16"/>
    <p:sldId id="383" r:id="rId17"/>
    <p:sldId id="406" r:id="rId18"/>
    <p:sldId id="386" r:id="rId19"/>
    <p:sldId id="417" r:id="rId20"/>
    <p:sldId id="418" r:id="rId21"/>
    <p:sldId id="419" r:id="rId22"/>
    <p:sldId id="420" r:id="rId23"/>
    <p:sldId id="421" r:id="rId24"/>
    <p:sldId id="392" r:id="rId25"/>
    <p:sldId id="422" r:id="rId26"/>
    <p:sldId id="267" r:id="rId2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85D4"/>
    <a:srgbClr val="E6AF00"/>
    <a:srgbClr val="FEC200"/>
    <a:srgbClr val="FCA6DF"/>
    <a:srgbClr val="424242"/>
    <a:srgbClr val="18CAC2"/>
    <a:srgbClr val="D9D9D9"/>
    <a:srgbClr val="8FAADC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9" autoAdjust="0"/>
    <p:restoredTop sz="94850" autoAdjust="0"/>
  </p:normalViewPr>
  <p:slideViewPr>
    <p:cSldViewPr showGuides="1">
      <p:cViewPr varScale="1">
        <p:scale>
          <a:sx n="82" d="100"/>
          <a:sy n="82" d="100"/>
        </p:scale>
        <p:origin x="533" y="67"/>
      </p:cViewPr>
      <p:guideLst>
        <p:guide orient="horz" pos="2160"/>
        <p:guide pos="3840"/>
        <p:guide pos="393"/>
        <p:guide pos="72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410A-F33F-4AB4-852F-D1CE6502B2C4}" type="datetimeFigureOut">
              <a:rPr lang="vi-VN" smtClean="0"/>
              <a:pPr/>
              <a:t>01/10/2024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A3FDB-E1FF-41D5-9DDE-74331BAB0A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31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A3FDB-E1FF-41D5-9DDE-74331BAB0AAA}" type="slidenum">
              <a:rPr lang="vi-VN" smtClean="0"/>
              <a:pPr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8865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A3FDB-E1FF-41D5-9DDE-74331BAB0AAA}" type="slidenum">
              <a:rPr lang="vi-VN" smtClean="0"/>
              <a:pPr/>
              <a:t>4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99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2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157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373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11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3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7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8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8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0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0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2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67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895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7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80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2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4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28579"/>
            <a:ext cx="11471920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721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9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273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50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9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0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>
                <a:solidFill>
                  <a:prstClr val="black"/>
                </a:solidFill>
              </a:rPr>
              <a:t>www.rehberlikservisim.com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>
                <a:solidFill>
                  <a:prstClr val="black"/>
                </a:solidFill>
              </a:rPr>
              <a:pPr/>
              <a:t>‹#›</a:t>
            </a:fld>
            <a:endParaRPr lang="vi-V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39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2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639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023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28579"/>
            <a:ext cx="11471920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6023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79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93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81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vi-VN"/>
              <a:t>www.rehberlikservisim.com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5" y="6453337"/>
            <a:ext cx="1103027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02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5"/>
          <p:cNvGrpSpPr>
            <a:grpSpLocks/>
          </p:cNvGrpSpPr>
          <p:nvPr userDrawn="1"/>
        </p:nvGrpSpPr>
        <p:grpSpPr bwMode="auto">
          <a:xfrm>
            <a:off x="0" y="6453336"/>
            <a:ext cx="12192000" cy="404664"/>
            <a:chOff x="0" y="4681728"/>
            <a:chExt cx="9163025" cy="377952"/>
          </a:xfrm>
        </p:grpSpPr>
        <p:sp>
          <p:nvSpPr>
            <p:cNvPr id="13" name="矩形 3"/>
            <p:cNvSpPr/>
            <p:nvPr/>
          </p:nvSpPr>
          <p:spPr>
            <a:xfrm>
              <a:off x="0" y="4681728"/>
              <a:ext cx="9163025" cy="3779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4" name="矩形 4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5" name="矩形 5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6" name="等腰三角形 6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7" name="等腰三角形 7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24"/>
          <p:cNvGrpSpPr>
            <a:grpSpLocks/>
          </p:cNvGrpSpPr>
          <p:nvPr userDrawn="1"/>
        </p:nvGrpSpPr>
        <p:grpSpPr bwMode="auto">
          <a:xfrm>
            <a:off x="-9600" y="500534"/>
            <a:ext cx="12217400" cy="671101"/>
            <a:chOff x="0" y="242094"/>
            <a:chExt cx="9163025" cy="564356"/>
          </a:xfrm>
        </p:grpSpPr>
        <p:grpSp>
          <p:nvGrpSpPr>
            <p:cNvPr id="25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32" name="矩形 16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3" name="直接连接符 17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28" name="矩形 12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直接连接符 13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 userDrawn="1"/>
        </p:nvSpPr>
        <p:spPr>
          <a:xfrm>
            <a:off x="10992544" y="719121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COMPANY NAME</a:t>
            </a:r>
            <a:endParaRPr lang="vi-VN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10992544" y="9087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ABS.COM</a:t>
            </a:r>
            <a:endParaRPr lang="vi-VN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8" name="Straight Connector 47"/>
          <p:cNvCxnSpPr/>
          <p:nvPr userDrawn="1"/>
        </p:nvCxnSpPr>
        <p:spPr>
          <a:xfrm>
            <a:off x="10992544" y="93514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 userDrawn="1"/>
        </p:nvGrpSpPr>
        <p:grpSpPr>
          <a:xfrm>
            <a:off x="10272464" y="663642"/>
            <a:ext cx="645677" cy="825042"/>
            <a:chOff x="473446" y="6325727"/>
            <a:chExt cx="645677" cy="825042"/>
          </a:xfrm>
        </p:grpSpPr>
        <p:grpSp>
          <p:nvGrpSpPr>
            <p:cNvPr id="22" name="Group 21"/>
            <p:cNvGrpSpPr/>
            <p:nvPr userDrawn="1"/>
          </p:nvGrpSpPr>
          <p:grpSpPr>
            <a:xfrm>
              <a:off x="473446" y="6325727"/>
              <a:ext cx="645677" cy="533110"/>
              <a:chOff x="1614488" y="2814638"/>
              <a:chExt cx="3513263" cy="2918618"/>
            </a:xfrm>
          </p:grpSpPr>
          <p:sp>
            <p:nvSpPr>
              <p:cNvPr id="24" name="AutoShape 10"/>
              <p:cNvSpPr>
                <a:spLocks noChangeArrowheads="1"/>
              </p:cNvSpPr>
              <p:nvPr/>
            </p:nvSpPr>
            <p:spPr bwMode="gray">
              <a:xfrm>
                <a:off x="1614488" y="2814638"/>
                <a:ext cx="3513263" cy="291861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chemeClr val="accent5"/>
                  </a:gs>
                  <a:gs pos="26500">
                    <a:srgbClr val="E6E6E6"/>
                  </a:gs>
                  <a:gs pos="34000">
                    <a:schemeClr val="accent5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chemeClr val="accent5"/>
                  </a:gs>
                  <a:gs pos="73500">
                    <a:srgbClr val="E6E6E6"/>
                  </a:gs>
                  <a:gs pos="92500">
                    <a:schemeClr val="accent5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6" name="AutoShape 11"/>
              <p:cNvSpPr>
                <a:spLocks noChangeArrowheads="1"/>
              </p:cNvSpPr>
              <p:nvPr/>
            </p:nvSpPr>
            <p:spPr bwMode="gray">
              <a:xfrm>
                <a:off x="1827205" y="2990456"/>
                <a:ext cx="3087826" cy="256697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chemeClr val="accent5"/>
              </a:solidFill>
              <a:ln w="9525">
                <a:solidFill>
                  <a:schemeClr val="accent5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 userDrawn="1"/>
          </p:nvSpPr>
          <p:spPr>
            <a:xfrm>
              <a:off x="549026" y="6381328"/>
              <a:ext cx="4992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>
                  <a:solidFill>
                    <a:schemeClr val="bg1"/>
                  </a:solidFill>
                  <a:latin typeface="+mj-lt"/>
                </a:rPr>
                <a:t>Your Logo</a:t>
              </a:r>
              <a:endParaRPr lang="vi-VN" sz="1100" b="1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185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1.10.2024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41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5"/>
          <p:cNvGrpSpPr>
            <a:grpSpLocks/>
          </p:cNvGrpSpPr>
          <p:nvPr userDrawn="1"/>
        </p:nvGrpSpPr>
        <p:grpSpPr bwMode="auto">
          <a:xfrm>
            <a:off x="0" y="6453336"/>
            <a:ext cx="12192000" cy="404664"/>
            <a:chOff x="0" y="4681728"/>
            <a:chExt cx="9163025" cy="377952"/>
          </a:xfrm>
        </p:grpSpPr>
        <p:sp>
          <p:nvSpPr>
            <p:cNvPr id="13" name="矩形 3"/>
            <p:cNvSpPr/>
            <p:nvPr/>
          </p:nvSpPr>
          <p:spPr>
            <a:xfrm>
              <a:off x="0" y="4681728"/>
              <a:ext cx="9163025" cy="3779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4" name="矩形 4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5" name="矩形 5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6" name="等腰三角形 6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7" name="等腰三角形 7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24"/>
          <p:cNvGrpSpPr>
            <a:grpSpLocks/>
          </p:cNvGrpSpPr>
          <p:nvPr userDrawn="1"/>
        </p:nvGrpSpPr>
        <p:grpSpPr bwMode="auto">
          <a:xfrm>
            <a:off x="-9600" y="500528"/>
            <a:ext cx="12217400" cy="671101"/>
            <a:chOff x="0" y="242094"/>
            <a:chExt cx="9163025" cy="564356"/>
          </a:xfrm>
        </p:grpSpPr>
        <p:grpSp>
          <p:nvGrpSpPr>
            <p:cNvPr id="25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32" name="矩形 16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3" name="直接连接符 17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28" name="矩形 12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直接连接符 13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 userDrawn="1"/>
        </p:nvSpPr>
        <p:spPr>
          <a:xfrm>
            <a:off x="10992544" y="71911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prstClr val="black">
                    <a:lumMod val="75000"/>
                    <a:lumOff val="25000"/>
                  </a:prstClr>
                </a:solidFill>
              </a:rPr>
              <a:t>COMPANY NAME</a:t>
            </a:r>
            <a:endParaRPr lang="vi-VN" sz="100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10992544" y="9087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prstClr val="black">
                    <a:lumMod val="75000"/>
                    <a:lumOff val="25000"/>
                  </a:prstClr>
                </a:solidFill>
              </a:rPr>
              <a:t>ABS.COM</a:t>
            </a:r>
            <a:endParaRPr lang="vi-VN" sz="110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48" name="Straight Connector 47"/>
          <p:cNvCxnSpPr/>
          <p:nvPr userDrawn="1"/>
        </p:nvCxnSpPr>
        <p:spPr>
          <a:xfrm>
            <a:off x="10992544" y="93514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 userDrawn="1"/>
        </p:nvGrpSpPr>
        <p:grpSpPr>
          <a:xfrm>
            <a:off x="10272464" y="663642"/>
            <a:ext cx="645677" cy="533110"/>
            <a:chOff x="473446" y="6325727"/>
            <a:chExt cx="645677" cy="533110"/>
          </a:xfrm>
        </p:grpSpPr>
        <p:grpSp>
          <p:nvGrpSpPr>
            <p:cNvPr id="22" name="Group 21"/>
            <p:cNvGrpSpPr/>
            <p:nvPr userDrawn="1"/>
          </p:nvGrpSpPr>
          <p:grpSpPr>
            <a:xfrm>
              <a:off x="473446" y="6325727"/>
              <a:ext cx="645677" cy="533110"/>
              <a:chOff x="1614488" y="2814638"/>
              <a:chExt cx="3513263" cy="2918618"/>
            </a:xfrm>
          </p:grpSpPr>
          <p:sp>
            <p:nvSpPr>
              <p:cNvPr id="24" name="AutoShape 10"/>
              <p:cNvSpPr>
                <a:spLocks noChangeArrowheads="1"/>
              </p:cNvSpPr>
              <p:nvPr/>
            </p:nvSpPr>
            <p:spPr bwMode="gray">
              <a:xfrm>
                <a:off x="1614488" y="2814638"/>
                <a:ext cx="3513263" cy="291861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chemeClr val="accent5"/>
                  </a:gs>
                  <a:gs pos="26500">
                    <a:srgbClr val="E6E6E6"/>
                  </a:gs>
                  <a:gs pos="34000">
                    <a:schemeClr val="accent5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chemeClr val="accent5"/>
                  </a:gs>
                  <a:gs pos="73500">
                    <a:srgbClr val="E6E6E6"/>
                  </a:gs>
                  <a:gs pos="92500">
                    <a:schemeClr val="accent5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6" name="AutoShape 11"/>
              <p:cNvSpPr>
                <a:spLocks noChangeArrowheads="1"/>
              </p:cNvSpPr>
              <p:nvPr/>
            </p:nvSpPr>
            <p:spPr bwMode="gray">
              <a:xfrm>
                <a:off x="1827205" y="2990456"/>
                <a:ext cx="3087826" cy="256697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chemeClr val="accent5"/>
              </a:solidFill>
              <a:ln w="9525">
                <a:solidFill>
                  <a:schemeClr val="accent5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 userDrawn="1"/>
          </p:nvSpPr>
          <p:spPr>
            <a:xfrm>
              <a:off x="549026" y="6381328"/>
              <a:ext cx="4992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>
                  <a:solidFill>
                    <a:prstClr val="white"/>
                  </a:solidFill>
                  <a:latin typeface="Roboto"/>
                </a:rPr>
                <a:t>Your Logo</a:t>
              </a:r>
              <a:endParaRPr lang="vi-VN" sz="1100" b="1">
                <a:solidFill>
                  <a:prstClr val="white"/>
                </a:solidFill>
                <a:latin typeface="Robot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261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SINAV%20ZOR%20OLACAK.docx" TargetMode="External"/><Relationship Id="rId2" Type="http://schemas.openxmlformats.org/officeDocument/2006/relationships/hyperlink" Target="21195531_2020_sozel_bolum_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2020_sayisal_bolum_a.pdf" TargetMode="External"/><Relationship Id="rId5" Type="http://schemas.openxmlformats.org/officeDocument/2006/relationships/hyperlink" Target="ornek_sorular_sayisal_2017.pdf" TargetMode="Externa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32093" y="1636490"/>
            <a:ext cx="12192000" cy="27363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LİSELERE GEÇİŞ SİSTEMİ</a:t>
            </a:r>
            <a:endParaRPr lang="en-US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91748" y="5805264"/>
            <a:ext cx="49672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400" b="1" dirty="0" smtClean="0">
                <a:solidFill>
                  <a:srgbClr val="002060"/>
                </a:solidFill>
              </a:rPr>
              <a:t>2024-2025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79352" y="4446299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İsmail ERSOY</a:t>
            </a:r>
          </a:p>
          <a:p>
            <a:pPr algn="ctr"/>
            <a:r>
              <a:rPr lang="tr-TR" sz="2800" b="1" dirty="0"/>
              <a:t>Rehber Öğretmen</a:t>
            </a:r>
          </a:p>
        </p:txBody>
      </p:sp>
    </p:spTree>
    <p:extLst>
      <p:ext uri="{BB962C8B-B14F-4D97-AF65-F5344CB8AC3E}">
        <p14:creationId xmlns:p14="http://schemas.microsoft.com/office/powerpoint/2010/main" val="53800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TESTLERİN KATSAYILARI?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16" name="15 Akış Çizelgesi: Öteki İşlem"/>
          <p:cNvSpPr/>
          <p:nvPr/>
        </p:nvSpPr>
        <p:spPr>
          <a:xfrm>
            <a:off x="335360" y="2204864"/>
            <a:ext cx="5040560" cy="648072"/>
          </a:xfrm>
          <a:prstGeom prst="flowChartAlternateProcess">
            <a:avLst/>
          </a:prstGeom>
          <a:solidFill>
            <a:srgbClr val="E6A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TÜRKÇE</a:t>
            </a:r>
          </a:p>
        </p:txBody>
      </p:sp>
      <p:sp>
        <p:nvSpPr>
          <p:cNvPr id="17" name="16 Akış Çizelgesi: Öteki İşlem"/>
          <p:cNvSpPr/>
          <p:nvPr/>
        </p:nvSpPr>
        <p:spPr>
          <a:xfrm>
            <a:off x="335360" y="3356992"/>
            <a:ext cx="5040560" cy="648072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MATEMATİK</a:t>
            </a:r>
          </a:p>
        </p:txBody>
      </p:sp>
      <p:sp>
        <p:nvSpPr>
          <p:cNvPr id="18" name="17 Akış Çizelgesi: Öteki İşlem"/>
          <p:cNvSpPr/>
          <p:nvPr/>
        </p:nvSpPr>
        <p:spPr>
          <a:xfrm>
            <a:off x="407368" y="4509120"/>
            <a:ext cx="5040560" cy="648072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FEN VE TEKNOLOJİ</a:t>
            </a:r>
          </a:p>
        </p:txBody>
      </p:sp>
      <p:sp>
        <p:nvSpPr>
          <p:cNvPr id="19" name="18 Akış Çizelgesi: Öteki İşlem"/>
          <p:cNvSpPr/>
          <p:nvPr/>
        </p:nvSpPr>
        <p:spPr>
          <a:xfrm>
            <a:off x="6744072" y="2276872"/>
            <a:ext cx="3456384" cy="648072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İNKILÂP TARİHİ</a:t>
            </a:r>
          </a:p>
        </p:txBody>
      </p:sp>
      <p:sp>
        <p:nvSpPr>
          <p:cNvPr id="20" name="19 Akış Çizelgesi: Öteki İşlem"/>
          <p:cNvSpPr/>
          <p:nvPr/>
        </p:nvSpPr>
        <p:spPr>
          <a:xfrm>
            <a:off x="6744072" y="3356992"/>
            <a:ext cx="3456384" cy="648072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DİN KÜLTÜRÜ</a:t>
            </a:r>
          </a:p>
        </p:txBody>
      </p:sp>
      <p:sp>
        <p:nvSpPr>
          <p:cNvPr id="21" name="20 Akış Çizelgesi: Öteki İşlem"/>
          <p:cNvSpPr/>
          <p:nvPr/>
        </p:nvSpPr>
        <p:spPr>
          <a:xfrm>
            <a:off x="6744072" y="4581128"/>
            <a:ext cx="3528392" cy="648072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YABANCI DİL</a:t>
            </a:r>
          </a:p>
        </p:txBody>
      </p:sp>
      <p:sp>
        <p:nvSpPr>
          <p:cNvPr id="22" name="21 Oval"/>
          <p:cNvSpPr/>
          <p:nvPr/>
        </p:nvSpPr>
        <p:spPr>
          <a:xfrm>
            <a:off x="4655840" y="2204864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3" name="22 Oval"/>
          <p:cNvSpPr/>
          <p:nvPr/>
        </p:nvSpPr>
        <p:spPr>
          <a:xfrm>
            <a:off x="4727848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4" name="23 Oval"/>
          <p:cNvSpPr/>
          <p:nvPr/>
        </p:nvSpPr>
        <p:spPr>
          <a:xfrm>
            <a:off x="4727848" y="4509120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</a:p>
        </p:txBody>
      </p:sp>
      <p:sp>
        <p:nvSpPr>
          <p:cNvPr id="25" name="24 Oval"/>
          <p:cNvSpPr/>
          <p:nvPr/>
        </p:nvSpPr>
        <p:spPr>
          <a:xfrm>
            <a:off x="9480376" y="227687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  <p:sp>
        <p:nvSpPr>
          <p:cNvPr id="26" name="25 Oval"/>
          <p:cNvSpPr/>
          <p:nvPr/>
        </p:nvSpPr>
        <p:spPr>
          <a:xfrm>
            <a:off x="9480376" y="3356992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  <p:sp>
        <p:nvSpPr>
          <p:cNvPr id="27" name="26 Oval"/>
          <p:cNvSpPr/>
          <p:nvPr/>
        </p:nvSpPr>
        <p:spPr>
          <a:xfrm>
            <a:off x="9552384" y="4581128"/>
            <a:ext cx="648072" cy="6480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r-TR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22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SINAVIN DEĞERLENDİRİLMESİ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55249"/>
              </p:ext>
            </p:extLst>
          </p:nvPr>
        </p:nvGraphicFramePr>
        <p:xfrm>
          <a:off x="2495605" y="2204864"/>
          <a:ext cx="7488833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DERSLER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SORU</a:t>
                      </a:r>
                      <a:r>
                        <a:rPr lang="tr-TR" baseline="0" dirty="0"/>
                        <a:t> SAYILARI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KATSAYILARI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SONUÇ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1K=1,5</a:t>
                      </a:r>
                      <a:r>
                        <a:rPr lang="tr-TR" baseline="0" dirty="0"/>
                        <a:t>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TÜRKÇE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120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MATEMATİK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120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FEN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120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YABANCI DİL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DİN KÜLTÜRÜ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15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İNKILAP TARİHİ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17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SINAVIN DEĞERLENDİRİLMESİ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11567"/>
              </p:ext>
            </p:extLst>
          </p:nvPr>
        </p:nvGraphicFramePr>
        <p:xfrm>
          <a:off x="2495605" y="2204864"/>
          <a:ext cx="7488833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DERSLER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DOĞRU</a:t>
                      </a:r>
                      <a:r>
                        <a:rPr lang="tr-TR" baseline="0" dirty="0"/>
                        <a:t> SAYISI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KATSAYILARI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SONUÇ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1K=1,5</a:t>
                      </a:r>
                      <a:r>
                        <a:rPr lang="tr-TR" baseline="0" dirty="0"/>
                        <a:t>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TÜRKÇE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MATEMATİK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4 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6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FEN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4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6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YABANCI DİL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1,5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DİN KÜLTÜRÜ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1 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1,5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/>
                        <a:t>İNKILAP TARİHİ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1,5 PUAN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1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476673"/>
            <a:ext cx="1219200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Sınav Soruları Hangi Sınıflardan Olacak?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55516" y="6525343"/>
            <a:ext cx="8304985" cy="720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up 4"/>
          <p:cNvGrpSpPr/>
          <p:nvPr/>
        </p:nvGrpSpPr>
        <p:grpSpPr>
          <a:xfrm>
            <a:off x="5870890" y="1556792"/>
            <a:ext cx="5625713" cy="4896544"/>
            <a:chOff x="4906512" y="1353767"/>
            <a:chExt cx="3346542" cy="5099569"/>
          </a:xfrm>
          <a:solidFill>
            <a:srgbClr val="92D050"/>
          </a:solidFill>
        </p:grpSpPr>
        <p:sp>
          <p:nvSpPr>
            <p:cNvPr id="47" name="Isosceles Triangle 2"/>
            <p:cNvSpPr/>
            <p:nvPr/>
          </p:nvSpPr>
          <p:spPr>
            <a:xfrm>
              <a:off x="4906512" y="2436312"/>
              <a:ext cx="3346542" cy="4017024"/>
            </a:xfrm>
            <a:custGeom>
              <a:avLst/>
              <a:gdLst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2 h 1102282"/>
                <a:gd name="connsiteX1" fmla="*/ 639324 w 1278647"/>
                <a:gd name="connsiteY1" fmla="*/ 0 h 1102282"/>
                <a:gd name="connsiteX2" fmla="*/ 1278647 w 1278647"/>
                <a:gd name="connsiteY2" fmla="*/ 1102282 h 1102282"/>
                <a:gd name="connsiteX3" fmla="*/ 0 w 1278647"/>
                <a:gd name="connsiteY3" fmla="*/ 1102282 h 1102282"/>
                <a:gd name="connsiteX0" fmla="*/ 0 w 1278647"/>
                <a:gd name="connsiteY0" fmla="*/ 1102284 h 1102284"/>
                <a:gd name="connsiteX1" fmla="*/ 639324 w 1278647"/>
                <a:gd name="connsiteY1" fmla="*/ 2 h 1102284"/>
                <a:gd name="connsiteX2" fmla="*/ 1278647 w 1278647"/>
                <a:gd name="connsiteY2" fmla="*/ 1102284 h 1102284"/>
                <a:gd name="connsiteX3" fmla="*/ 0 w 1278647"/>
                <a:gd name="connsiteY3" fmla="*/ 1102284 h 1102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8647" h="1102284">
                  <a:moveTo>
                    <a:pt x="0" y="1102284"/>
                  </a:moveTo>
                  <a:cubicBezTo>
                    <a:pt x="213108" y="734857"/>
                    <a:pt x="133608" y="-1665"/>
                    <a:pt x="639324" y="2"/>
                  </a:cubicBezTo>
                  <a:cubicBezTo>
                    <a:pt x="1145040" y="1669"/>
                    <a:pt x="1065539" y="734857"/>
                    <a:pt x="1278647" y="1102284"/>
                  </a:cubicBezTo>
                  <a:lnTo>
                    <a:pt x="0" y="1102284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9" name="Freeform 5"/>
            <p:cNvSpPr>
              <a:spLocks noEditPoints="1"/>
            </p:cNvSpPr>
            <p:nvPr/>
          </p:nvSpPr>
          <p:spPr bwMode="auto">
            <a:xfrm flipH="1">
              <a:off x="6263913" y="1353767"/>
              <a:ext cx="722756" cy="1067121"/>
            </a:xfrm>
            <a:custGeom>
              <a:avLst/>
              <a:gdLst>
                <a:gd name="T0" fmla="*/ 299 w 299"/>
                <a:gd name="T1" fmla="*/ 151 h 450"/>
                <a:gd name="T2" fmla="*/ 150 w 299"/>
                <a:gd name="T3" fmla="*/ 1 h 450"/>
                <a:gd name="T4" fmla="*/ 0 w 299"/>
                <a:gd name="T5" fmla="*/ 150 h 450"/>
                <a:gd name="T6" fmla="*/ 20 w 299"/>
                <a:gd name="T7" fmla="*/ 225 h 450"/>
                <a:gd name="T8" fmla="*/ 20 w 299"/>
                <a:gd name="T9" fmla="*/ 225 h 450"/>
                <a:gd name="T10" fmla="*/ 149 w 299"/>
                <a:gd name="T11" fmla="*/ 450 h 450"/>
                <a:gd name="T12" fmla="*/ 279 w 299"/>
                <a:gd name="T13" fmla="*/ 226 h 450"/>
                <a:gd name="T14" fmla="*/ 278 w 299"/>
                <a:gd name="T15" fmla="*/ 226 h 450"/>
                <a:gd name="T16" fmla="*/ 299 w 299"/>
                <a:gd name="T17" fmla="*/ 151 h 450"/>
                <a:gd name="T18" fmla="*/ 149 w 299"/>
                <a:gd name="T19" fmla="*/ 275 h 450"/>
                <a:gd name="T20" fmla="*/ 25 w 299"/>
                <a:gd name="T21" fmla="*/ 150 h 450"/>
                <a:gd name="T22" fmla="*/ 150 w 299"/>
                <a:gd name="T23" fmla="*/ 26 h 450"/>
                <a:gd name="T24" fmla="*/ 274 w 299"/>
                <a:gd name="T25" fmla="*/ 151 h 450"/>
                <a:gd name="T26" fmla="*/ 149 w 299"/>
                <a:gd name="T27" fmla="*/ 27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9" h="450">
                  <a:moveTo>
                    <a:pt x="299" y="151"/>
                  </a:moveTo>
                  <a:cubicBezTo>
                    <a:pt x="299" y="68"/>
                    <a:pt x="232" y="1"/>
                    <a:pt x="150" y="1"/>
                  </a:cubicBezTo>
                  <a:cubicBezTo>
                    <a:pt x="67" y="0"/>
                    <a:pt x="0" y="67"/>
                    <a:pt x="0" y="150"/>
                  </a:cubicBezTo>
                  <a:cubicBezTo>
                    <a:pt x="0" y="177"/>
                    <a:pt x="7" y="203"/>
                    <a:pt x="20" y="225"/>
                  </a:cubicBezTo>
                  <a:cubicBezTo>
                    <a:pt x="20" y="225"/>
                    <a:pt x="20" y="225"/>
                    <a:pt x="20" y="225"/>
                  </a:cubicBezTo>
                  <a:cubicBezTo>
                    <a:pt x="149" y="450"/>
                    <a:pt x="149" y="450"/>
                    <a:pt x="149" y="450"/>
                  </a:cubicBezTo>
                  <a:cubicBezTo>
                    <a:pt x="279" y="226"/>
                    <a:pt x="279" y="226"/>
                    <a:pt x="279" y="226"/>
                  </a:cubicBezTo>
                  <a:cubicBezTo>
                    <a:pt x="278" y="226"/>
                    <a:pt x="278" y="226"/>
                    <a:pt x="278" y="226"/>
                  </a:cubicBezTo>
                  <a:cubicBezTo>
                    <a:pt x="291" y="203"/>
                    <a:pt x="299" y="178"/>
                    <a:pt x="299" y="151"/>
                  </a:cubicBezTo>
                  <a:close/>
                  <a:moveTo>
                    <a:pt x="149" y="275"/>
                  </a:moveTo>
                  <a:cubicBezTo>
                    <a:pt x="80" y="275"/>
                    <a:pt x="24" y="219"/>
                    <a:pt x="25" y="150"/>
                  </a:cubicBezTo>
                  <a:cubicBezTo>
                    <a:pt x="25" y="81"/>
                    <a:pt x="81" y="25"/>
                    <a:pt x="150" y="26"/>
                  </a:cubicBezTo>
                  <a:cubicBezTo>
                    <a:pt x="218" y="26"/>
                    <a:pt x="274" y="82"/>
                    <a:pt x="274" y="151"/>
                  </a:cubicBezTo>
                  <a:cubicBezTo>
                    <a:pt x="274" y="219"/>
                    <a:pt x="218" y="275"/>
                    <a:pt x="149" y="2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TextBox 66"/>
            <p:cNvSpPr txBox="1"/>
            <p:nvPr/>
          </p:nvSpPr>
          <p:spPr>
            <a:xfrm>
              <a:off x="6510807" y="1412776"/>
              <a:ext cx="196529" cy="6090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r-TR" sz="3200" b="1" dirty="0">
                  <a:solidFill>
                    <a:schemeClr val="accent2">
                      <a:lumMod val="75000"/>
                    </a:schemeClr>
                  </a:solidFill>
                </a:rPr>
                <a:t>8</a:t>
              </a:r>
              <a:endParaRPr lang="vi-VN" sz="32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49" name="Metin kutusu 48"/>
          <p:cNvSpPr txBox="1"/>
          <p:nvPr/>
        </p:nvSpPr>
        <p:spPr>
          <a:xfrm>
            <a:off x="7968209" y="4524790"/>
            <a:ext cx="185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solidFill>
                  <a:schemeClr val="bg1"/>
                </a:solidFill>
              </a:rPr>
              <a:t>8. Sınıf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13779" y="154830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Her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8’inci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programlarında</a:t>
            </a:r>
            <a:r>
              <a:rPr lang="en-US" dirty="0"/>
              <a:t> </a:t>
            </a:r>
            <a:r>
              <a:rPr lang="en-US" dirty="0" err="1"/>
              <a:t>belirlenen</a:t>
            </a:r>
            <a:r>
              <a:rPr lang="en-US" dirty="0"/>
              <a:t> </a:t>
            </a:r>
            <a:r>
              <a:rPr lang="en-US" dirty="0" err="1"/>
              <a:t>kazanımlar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öğrencinin</a:t>
            </a:r>
            <a:r>
              <a:rPr lang="en-US" dirty="0"/>
              <a:t> </a:t>
            </a:r>
            <a:r>
              <a:rPr lang="en-US" dirty="0" err="1"/>
              <a:t>okuduğunu</a:t>
            </a:r>
            <a:r>
              <a:rPr lang="en-US" dirty="0"/>
              <a:t> </a:t>
            </a:r>
            <a:r>
              <a:rPr lang="en-US" dirty="0" err="1"/>
              <a:t>anlama</a:t>
            </a:r>
            <a:r>
              <a:rPr lang="en-US" dirty="0"/>
              <a:t>, </a:t>
            </a:r>
            <a:r>
              <a:rPr lang="en-US" dirty="0" err="1"/>
              <a:t>yorumlama</a:t>
            </a:r>
            <a:r>
              <a:rPr lang="en-US" dirty="0"/>
              <a:t>, 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/>
              <a:t>çıkarma</a:t>
            </a:r>
            <a:r>
              <a:rPr lang="en-US" dirty="0"/>
              <a:t>, problem </a:t>
            </a:r>
            <a:r>
              <a:rPr lang="en-US" dirty="0" err="1"/>
              <a:t>çözme</a:t>
            </a:r>
            <a:r>
              <a:rPr lang="en-US" dirty="0"/>
              <a:t>,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yapma</a:t>
            </a:r>
            <a:r>
              <a:rPr lang="en-US" dirty="0"/>
              <a:t>,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düşünme</a:t>
            </a:r>
            <a:r>
              <a:rPr lang="en-US" dirty="0"/>
              <a:t>, 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becerilerini</a:t>
            </a:r>
            <a:r>
              <a:rPr lang="en-US" dirty="0"/>
              <a:t> </a:t>
            </a:r>
            <a:r>
              <a:rPr lang="en-US" dirty="0" err="1"/>
              <a:t>ölçecek</a:t>
            </a:r>
            <a:r>
              <a:rPr lang="en-US" dirty="0"/>
              <a:t> </a:t>
            </a:r>
            <a:r>
              <a:rPr lang="en-US" dirty="0" err="1"/>
              <a:t>nitelikte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alacaktır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</p:txBody>
      </p:sp>
      <p:sp>
        <p:nvSpPr>
          <p:cNvPr id="3" name="Oval 2"/>
          <p:cNvSpPr/>
          <p:nvPr/>
        </p:nvSpPr>
        <p:spPr>
          <a:xfrm>
            <a:off x="498637" y="3588683"/>
            <a:ext cx="3024336" cy="936104"/>
          </a:xfrm>
          <a:prstGeom prst="ellipse">
            <a:avLst/>
          </a:prstGeom>
          <a:solidFill>
            <a:srgbClr val="FB85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1060100" y="375390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>
                <a:hlinkClick r:id="rId2" action="ppaction://hlinkfile"/>
              </a:rPr>
              <a:t>ÖRNEK SORULAR SÖZEL</a:t>
            </a:r>
            <a:endParaRPr lang="tr-TR" b="1" u="sng" dirty="0"/>
          </a:p>
        </p:txBody>
      </p:sp>
      <p:sp>
        <p:nvSpPr>
          <p:cNvPr id="6" name="Oval 5"/>
          <p:cNvSpPr/>
          <p:nvPr/>
        </p:nvSpPr>
        <p:spPr>
          <a:xfrm>
            <a:off x="4367808" y="3302637"/>
            <a:ext cx="1656184" cy="7744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4624381" y="3505190"/>
            <a:ext cx="139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>
                <a:hlinkClick r:id="rId3" action="ppaction://hlinkfile"/>
              </a:rPr>
              <a:t>AÇIKLAMA</a:t>
            </a:r>
            <a:endParaRPr lang="tr-TR" b="1" u="sng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85" y="5379808"/>
            <a:ext cx="3041651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Metin kutusu 7"/>
          <p:cNvSpPr txBox="1"/>
          <p:nvPr/>
        </p:nvSpPr>
        <p:spPr>
          <a:xfrm>
            <a:off x="1031616" y="5528920"/>
            <a:ext cx="1991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>
                <a:solidFill>
                  <a:srgbClr val="00B050"/>
                </a:solidFill>
                <a:hlinkClick r:id="rId5" action="ppaction://hlinkfile"/>
              </a:rPr>
              <a:t>ÖRNEK SORULAR SAYISAL</a:t>
            </a:r>
            <a:endParaRPr lang="tr-TR" b="1" u="sng" dirty="0">
              <a:solidFill>
                <a:srgbClr val="00B05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522973" y="4277078"/>
            <a:ext cx="2187541" cy="101158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3717311" y="445970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ÇIKMIŞ SORULAR</a:t>
            </a:r>
          </a:p>
          <a:p>
            <a:r>
              <a:rPr lang="tr-TR" b="1" u="sng" dirty="0">
                <a:hlinkClick r:id="rId2" action="ppaction://hlinkfile"/>
              </a:rPr>
              <a:t>SÖZEL</a:t>
            </a:r>
            <a:r>
              <a:rPr lang="tr-TR" b="1" dirty="0">
                <a:hlinkClick r:id="rId2" action="ppaction://hlinkfile"/>
              </a:rPr>
              <a:t> </a:t>
            </a:r>
            <a:r>
              <a:rPr lang="tr-TR" b="1" dirty="0"/>
              <a:t>   </a:t>
            </a:r>
            <a:r>
              <a:rPr lang="tr-TR" b="1" u="sng" dirty="0">
                <a:hlinkClick r:id="rId6" action="ppaction://hlinkfile"/>
              </a:rPr>
              <a:t>SAYISAL</a:t>
            </a:r>
            <a:endParaRPr lang="tr-TR" b="1" u="sng" dirty="0"/>
          </a:p>
        </p:txBody>
      </p:sp>
    </p:spTree>
    <p:extLst>
      <p:ext uri="{BB962C8B-B14F-4D97-AF65-F5344CB8AC3E}">
        <p14:creationId xmlns:p14="http://schemas.microsoft.com/office/powerpoint/2010/main" val="8859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3600400" cy="4896544"/>
          </a:xfrm>
          <a:prstGeom prst="rect">
            <a:avLst/>
          </a:prstGeom>
          <a:pattFill prst="pct30">
            <a:fgClr>
              <a:srgbClr val="FB85D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SORULAR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4799856" y="1687027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Sorular çoktan seçmeli TEST şeklinde  olacak.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grpSp>
        <p:nvGrpSpPr>
          <p:cNvPr id="47" name="Grup 46"/>
          <p:cNvGrpSpPr/>
          <p:nvPr/>
        </p:nvGrpSpPr>
        <p:grpSpPr>
          <a:xfrm>
            <a:off x="623392" y="1938536"/>
            <a:ext cx="936104" cy="4277072"/>
            <a:chOff x="623392" y="1938536"/>
            <a:chExt cx="936104" cy="4277072"/>
          </a:xfrm>
        </p:grpSpPr>
        <p:sp>
          <p:nvSpPr>
            <p:cNvPr id="4" name="Oval 3"/>
            <p:cNvSpPr/>
            <p:nvPr/>
          </p:nvSpPr>
          <p:spPr>
            <a:xfrm>
              <a:off x="623392" y="3018656"/>
              <a:ext cx="914400" cy="914400"/>
            </a:xfrm>
            <a:prstGeom prst="ellipse">
              <a:avLst/>
            </a:prstGeom>
            <a:ln w="7620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9" name="Oval 38"/>
            <p:cNvSpPr/>
            <p:nvPr/>
          </p:nvSpPr>
          <p:spPr>
            <a:xfrm>
              <a:off x="645096" y="1938536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0" name="Oval 39"/>
            <p:cNvSpPr/>
            <p:nvPr/>
          </p:nvSpPr>
          <p:spPr>
            <a:xfrm>
              <a:off x="645096" y="4149080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1" name="Oval 40"/>
            <p:cNvSpPr/>
            <p:nvPr/>
          </p:nvSpPr>
          <p:spPr>
            <a:xfrm>
              <a:off x="645096" y="5301208"/>
              <a:ext cx="914400" cy="914400"/>
            </a:xfrm>
            <a:prstGeom prst="ellipse">
              <a:avLst/>
            </a:prstGeom>
            <a:ln w="762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42" name="Dikdörtgen 41"/>
          <p:cNvSpPr/>
          <p:nvPr/>
        </p:nvSpPr>
        <p:spPr>
          <a:xfrm>
            <a:off x="1850737" y="1929606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43" name="Dikdörtgen 42"/>
          <p:cNvSpPr/>
          <p:nvPr/>
        </p:nvSpPr>
        <p:spPr>
          <a:xfrm>
            <a:off x="1847532" y="3041864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</a:p>
        </p:txBody>
      </p:sp>
      <p:sp>
        <p:nvSpPr>
          <p:cNvPr id="44" name="Dikdörtgen 43"/>
          <p:cNvSpPr/>
          <p:nvPr/>
        </p:nvSpPr>
        <p:spPr>
          <a:xfrm>
            <a:off x="1857948" y="4161854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</a:p>
        </p:txBody>
      </p:sp>
      <p:sp>
        <p:nvSpPr>
          <p:cNvPr id="45" name="Dikdörtgen 44"/>
          <p:cNvSpPr/>
          <p:nvPr/>
        </p:nvSpPr>
        <p:spPr>
          <a:xfrm>
            <a:off x="1847529" y="5241974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</a:p>
        </p:txBody>
      </p:sp>
      <p:sp>
        <p:nvSpPr>
          <p:cNvPr id="14" name="Title 13"/>
          <p:cNvSpPr txBox="1">
            <a:spLocks/>
          </p:cNvSpPr>
          <p:nvPr/>
        </p:nvSpPr>
        <p:spPr>
          <a:xfrm>
            <a:off x="4799856" y="3730970"/>
            <a:ext cx="6480720" cy="1354217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3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 yanlış cevap 1 Doğruyu götürecek.</a:t>
            </a:r>
            <a:endParaRPr lang="en-US" sz="4000" b="1" i="1" dirty="0">
              <a:solidFill>
                <a:schemeClr val="accent3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  <p:bldP spid="42" grpId="0"/>
      <p:bldP spid="43" grpId="0"/>
      <p:bldP spid="44" grpId="0"/>
      <p:bldP spid="45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Başlık"/>
          <p:cNvSpPr txBox="1">
            <a:spLocks/>
          </p:cNvSpPr>
          <p:nvPr/>
        </p:nvSpPr>
        <p:spPr>
          <a:xfrm>
            <a:off x="1809720" y="357166"/>
            <a:ext cx="9997440" cy="1143000"/>
          </a:xfrm>
          <a:prstGeom prst="rect">
            <a:avLst/>
          </a:prstGeom>
          <a:solidFill>
            <a:srgbClr val="00B0F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tr-TR" sz="2800" b="1" dirty="0">
                <a:solidFill>
                  <a:prstClr val="white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CEVAPLARIN KODLANMASI</a:t>
            </a: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1800" dirty="0"/>
              <a:t/>
            </a:r>
            <a:br>
              <a:rPr lang="tr-TR" sz="1800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10" name="9 Alt Başlık"/>
          <p:cNvSpPr>
            <a:spLocks noGrp="1"/>
          </p:cNvSpPr>
          <p:nvPr>
            <p:ph type="subTitle" idx="1"/>
          </p:nvPr>
        </p:nvSpPr>
        <p:spPr>
          <a:xfrm>
            <a:off x="1828800" y="5429264"/>
            <a:ext cx="8534400" cy="642942"/>
          </a:xfrm>
        </p:spPr>
        <p:txBody>
          <a:bodyPr>
            <a:normAutofit/>
          </a:bodyPr>
          <a:lstStyle/>
          <a:p>
            <a:r>
              <a:rPr lang="tr-TR" dirty="0"/>
              <a:t>BOŞ BIRAKILMALI</a:t>
            </a:r>
          </a:p>
        </p:txBody>
      </p:sp>
      <p:sp>
        <p:nvSpPr>
          <p:cNvPr id="30722" name="AutoShape 2" descr="soruların zorluk seviyesi ile ilgili görsel sonuc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0724" name="AutoShape 4" descr="soruların zorluk seviyesi ile ilgili görsel sonuc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0726" name="AutoShape 6" descr="soruların zorluk seviyesi ile ilgili görsel sonuc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pic>
        <p:nvPicPr>
          <p:cNvPr id="31746" name="Picture 2" descr="OPTİK KODLAMA ile ilgili görsel sonu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73" y="2000244"/>
            <a:ext cx="9220200" cy="3238501"/>
          </a:xfrm>
          <a:prstGeom prst="rect">
            <a:avLst/>
          </a:prstGeom>
          <a:noFill/>
        </p:spPr>
      </p:pic>
      <p:sp>
        <p:nvSpPr>
          <p:cNvPr id="31748" name="AutoShape 4" descr="dikkat işareti animasyon ile ilgili görsel sonuc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1750" name="AutoShape 6" descr="dikkat işareti animasyon ile ilgili görsel sonucu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>
              <a:solidFill>
                <a:prstClr val="black"/>
              </a:solidFill>
            </a:endParaRPr>
          </a:p>
        </p:txBody>
      </p:sp>
      <p:pic>
        <p:nvPicPr>
          <p:cNvPr id="31755" name="Picture 11" descr="C:\Users\Cumalı\Downloads\6f8b22b50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12" y="4714893"/>
            <a:ext cx="1428760" cy="20066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27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4896544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ZORUNLU MU?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697443" y="2545163"/>
            <a:ext cx="6480720" cy="196977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Sınava isteyen öğrenciler girecek, zorunlu olmayacak.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929924"/>
            <a:ext cx="4752528" cy="419703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TERCİHLER NASIL YAPILACAK?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5159896" y="1439817"/>
            <a:ext cx="7128792" cy="4431983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Tercihlerde öğrencinin karşısına</a:t>
            </a:r>
          </a:p>
          <a:p>
            <a:endParaRPr lang="tr-TR" b="1" i="1" dirty="0">
              <a:solidFill>
                <a:schemeClr val="accent3"/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1-Yerel Yerleştirme</a:t>
            </a:r>
          </a:p>
          <a:p>
            <a:r>
              <a:rPr lang="tr-TR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2-Merkezi Yerleştirme,</a:t>
            </a:r>
          </a:p>
          <a:p>
            <a:r>
              <a:rPr lang="tr-TR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3-Pansiyonlu Okullara Yerleştirme </a:t>
            </a:r>
          </a:p>
          <a:p>
            <a:endParaRPr lang="tr-TR" sz="2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tr-TR" sz="2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sz="2000" b="1" i="1" dirty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ekranı olmak üzere 3 tercih ekranı çıkacak. Yerel yerleştirme tercihi yapmak zorunlu olup, yerel yerleştirme yapmayan öğrencilere diğer tercih ekranları açılmayacak.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93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6093968" y="1875604"/>
            <a:ext cx="5762672" cy="393954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accent5">
                    <a:lumMod val="75000"/>
                  </a:schemeClr>
                </a:solidFill>
              </a:rPr>
              <a:t>1-Öğrencinin İkamet Adresi,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Başarı Puanı,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4-Yıl Sonu Başarı Puanı Üstünlüğü </a:t>
            </a:r>
            <a:r>
              <a:rPr lang="tr-TR" sz="2400" b="1" i="1" dirty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(Sırasıyla 8,7 ve 6. sınıf)</a:t>
            </a:r>
          </a:p>
          <a:p>
            <a:endParaRPr lang="tr-TR" sz="2400" b="1" i="1" dirty="0">
              <a:solidFill>
                <a:schemeClr val="bg2">
                  <a:lumMod val="2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sz="24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Sırasıyla bu kriterlere göre yapılacak.</a:t>
            </a:r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79376" y="1823850"/>
            <a:ext cx="4896544" cy="39761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03412" y="2258055"/>
            <a:ext cx="42484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YEREL</a:t>
            </a:r>
            <a:r>
              <a:rPr lang="tr-TR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YERLEŞTİRMEDE </a:t>
            </a:r>
          </a:p>
          <a:p>
            <a:pPr algn="ctr"/>
            <a:r>
              <a:rPr lang="tr-TR" sz="7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KRİTERLER</a:t>
            </a:r>
          </a:p>
        </p:txBody>
      </p:sp>
    </p:spTree>
    <p:extLst>
      <p:ext uri="{BB962C8B-B14F-4D97-AF65-F5344CB8AC3E}">
        <p14:creationId xmlns:p14="http://schemas.microsoft.com/office/powerpoint/2010/main" val="10409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YEREL YERLEŞTİRMEDE ÖNCELİK?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875420" y="1342237"/>
            <a:ext cx="10945216" cy="1600438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tr-TR" sz="2400" dirty="0"/>
              <a:t>Öğrenciler, ikamet adresine göre bulunduğu Kayıt Alanından okul tercih etmeleri durumunda, aynı okulu tercih eden Komşu Kayıt Alanındaki öğrencilerden; Komşu Kayıt Alanındaki öğrenciler de Diğer Kayıt Alanlarındaki öğrencilerden öncelikli yerleştirilecektir.</a:t>
            </a:r>
            <a:endParaRPr lang="tr-TR" sz="24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83332" y="1488390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01318" y="2970897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10" name="Title 13"/>
          <p:cNvSpPr txBox="1">
            <a:spLocks/>
          </p:cNvSpPr>
          <p:nvPr/>
        </p:nvSpPr>
        <p:spPr>
          <a:xfrm>
            <a:off x="1010647" y="3140175"/>
            <a:ext cx="10945216" cy="86177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tr-TR" sz="2400" dirty="0"/>
              <a:t>Yerleştirmede, Okul Başarı Puanı yüksek olan öğrenciler öncelikli olarak yerleştirilecektir</a:t>
            </a:r>
            <a:endParaRPr lang="en-US" sz="24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107671" y="4339887"/>
            <a:ext cx="106843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Yerleştirmede, 8’inci sınıfta okula özürsüz devamsızlık yapılan gün sayısı az olan öğrenciler öncelikli olarak yerleştirilecektir.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218559" y="4216777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>
                <a:solidFill>
                  <a:schemeClr val="accent3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886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LİSELERE YERLEŞTİRME NASIL YAPILACAK?</a:t>
            </a:r>
            <a:endParaRPr lang="vi-VN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6" name="Grup 15"/>
          <p:cNvGrpSpPr/>
          <p:nvPr/>
        </p:nvGrpSpPr>
        <p:grpSpPr>
          <a:xfrm>
            <a:off x="6092453" y="3612522"/>
            <a:ext cx="5280207" cy="2480774"/>
            <a:chOff x="6092448" y="3612522"/>
            <a:chExt cx="5280207" cy="2480774"/>
          </a:xfrm>
        </p:grpSpPr>
        <p:sp>
          <p:nvSpPr>
            <p:cNvPr id="9" name="Rectangle 8"/>
            <p:cNvSpPr/>
            <p:nvPr/>
          </p:nvSpPr>
          <p:spPr>
            <a:xfrm>
              <a:off x="6092448" y="3612522"/>
              <a:ext cx="5259765" cy="248077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6188079" y="4329848"/>
              <a:ext cx="5184576" cy="954107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sz="2800" b="1" dirty="0">
                  <a:solidFill>
                    <a:schemeClr val="bg1"/>
                  </a:solidFill>
                </a:rPr>
                <a:t> Adrese Dayalı</a:t>
              </a:r>
            </a:p>
            <a:p>
              <a:pPr algn="ctr"/>
              <a:r>
                <a:rPr lang="tr-TR" sz="2800" b="1" dirty="0">
                  <a:solidFill>
                    <a:schemeClr val="bg1"/>
                  </a:solidFill>
                </a:rPr>
                <a:t>Yerleştirme  Sistemi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up 14"/>
          <p:cNvGrpSpPr/>
          <p:nvPr/>
        </p:nvGrpSpPr>
        <p:grpSpPr>
          <a:xfrm>
            <a:off x="815462" y="3618297"/>
            <a:ext cx="5304463" cy="2475005"/>
            <a:chOff x="815458" y="3554010"/>
            <a:chExt cx="5304463" cy="2475005"/>
          </a:xfrm>
        </p:grpSpPr>
        <p:grpSp>
          <p:nvGrpSpPr>
            <p:cNvPr id="11" name="Group 10"/>
            <p:cNvGrpSpPr/>
            <p:nvPr/>
          </p:nvGrpSpPr>
          <p:grpSpPr>
            <a:xfrm>
              <a:off x="815458" y="3554010"/>
              <a:ext cx="5304463" cy="2475005"/>
              <a:chOff x="832683" y="2029327"/>
              <a:chExt cx="5304463" cy="140237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32683" y="2029327"/>
                <a:ext cx="5263317" cy="140237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73829" y="2036812"/>
                <a:ext cx="5263317" cy="1390761"/>
              </a:xfrm>
              <a:prstGeom prst="rect">
                <a:avLst/>
              </a:prstGeom>
              <a:solidFill>
                <a:schemeClr val="accent2">
                  <a:alpha val="2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482512" y="4329848"/>
              <a:ext cx="3888061" cy="1077218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sz="3200" b="1" dirty="0">
                  <a:solidFill>
                    <a:schemeClr val="bg1"/>
                  </a:solidFill>
                </a:rPr>
                <a:t>Merkezi Sınavla Yerleştirme</a:t>
              </a:r>
              <a:endParaRPr lang="en-US" sz="32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Metin kutusu 2"/>
          <p:cNvSpPr txBox="1"/>
          <p:nvPr/>
        </p:nvSpPr>
        <p:spPr>
          <a:xfrm>
            <a:off x="775911" y="2587862"/>
            <a:ext cx="5263316" cy="984885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Üst Düzey Liseler</a:t>
            </a:r>
          </a:p>
          <a:p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096003" y="2588137"/>
            <a:ext cx="5263316" cy="984885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Diğer Liseler</a:t>
            </a:r>
          </a:p>
          <a:p>
            <a:endParaRPr lang="tr-T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701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MERKEZİ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6093968" y="1383163"/>
            <a:ext cx="5762672" cy="4924425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dirty="0">
                <a:solidFill>
                  <a:schemeClr val="accent5">
                    <a:lumMod val="75000"/>
                  </a:schemeClr>
                </a:solidFill>
              </a:rPr>
              <a:t>1-Sınav Puanı,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Başarı Puanı,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ea typeface="Roboto Condensed" panose="02000000000000000000" pitchFamily="2" charset="0"/>
              </a:rPr>
              <a:t>Yıl Sonu Başarı Puanı Üstünlüğü </a:t>
            </a:r>
            <a:r>
              <a:rPr lang="tr-TR" sz="2000" b="1" i="1" dirty="0">
                <a:solidFill>
                  <a:schemeClr val="bg2">
                    <a:lumMod val="25000"/>
                  </a:schemeClr>
                </a:solidFill>
                <a:ea typeface="Roboto Condensed" panose="02000000000000000000" pitchFamily="2" charset="0"/>
              </a:rPr>
              <a:t>(sırasıyla 8,7 ve 6. Sınıf)</a:t>
            </a:r>
            <a:endParaRPr lang="tr-TR" sz="2800" b="1" i="1" dirty="0">
              <a:solidFill>
                <a:schemeClr val="bg2">
                  <a:lumMod val="25000"/>
                </a:schemeClr>
              </a:solidFill>
              <a:ea typeface="Roboto Condensed" panose="02000000000000000000" pitchFamily="2" charset="0"/>
            </a:endParaRP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4-Tercih önceliği,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5-Öğrencinin Yaşı (küçük olana)</a:t>
            </a:r>
          </a:p>
          <a:p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sz="2000" b="1" i="1" dirty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 panose="02000000000000000000" pitchFamily="2" charset="0"/>
              </a:rPr>
              <a:t>Öncelikle sınav puanına bakılacak eşitlik olması durumunda sırasıyla diğer kriterlere bakılacak.</a:t>
            </a:r>
          </a:p>
          <a:p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79376" y="1823850"/>
            <a:ext cx="4896544" cy="39761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79376" y="2258055"/>
            <a:ext cx="489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MERKEZİ</a:t>
            </a:r>
            <a: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YERLEŞTİRMEDE </a:t>
            </a:r>
          </a:p>
          <a:p>
            <a:pPr algn="ctr"/>
            <a:r>
              <a:rPr lang="tr-TR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KRİTERLER</a:t>
            </a:r>
          </a:p>
        </p:txBody>
      </p:sp>
    </p:spTree>
    <p:extLst>
      <p:ext uri="{BB962C8B-B14F-4D97-AF65-F5344CB8AC3E}">
        <p14:creationId xmlns:p14="http://schemas.microsoft.com/office/powerpoint/2010/main" val="308047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772816"/>
            <a:ext cx="4896544" cy="460851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BELİRLİ OKULLARDA YIĞILMA OLURSA!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447928" y="2431340"/>
            <a:ext cx="6264696" cy="2708434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1-Öğrencinin İkamet Adresi,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2-Ortaöğretim Başarı Puanı,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3-8. Sınıf Özürsüz Devamsızlık,</a:t>
            </a:r>
          </a:p>
          <a:p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4-Yıl Sonu Başarı Puanı Üstünlüğü (Sırasıyla 8,7 ve 6. sınıf)</a:t>
            </a:r>
          </a:p>
          <a:p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511824" y="645789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rgbClr val="0070C0"/>
                </a:solidFill>
              </a:rPr>
              <a:t>www.</a:t>
            </a:r>
            <a:r>
              <a:rPr lang="tr-TR" sz="2000" b="1" dirty="0" err="1">
                <a:solidFill>
                  <a:srgbClr val="0070C0"/>
                </a:solidFill>
              </a:rPr>
              <a:t>rehberlikservisim</a:t>
            </a:r>
            <a:r>
              <a:rPr lang="tr-TR" sz="2000" b="1" dirty="0">
                <a:solidFill>
                  <a:srgbClr val="0070C0"/>
                </a:solidFill>
              </a:rPr>
              <a:t>.com</a:t>
            </a:r>
          </a:p>
        </p:txBody>
      </p:sp>
    </p:spTree>
    <p:extLst>
      <p:ext uri="{BB962C8B-B14F-4D97-AF65-F5344CB8AC3E}">
        <p14:creationId xmlns:p14="http://schemas.microsoft.com/office/powerpoint/2010/main" val="585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ÖZEL LİSELERE YERLEŞTİRME NASIL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807968" y="2062014"/>
            <a:ext cx="6480720" cy="3447098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36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Özel okullar isterlerse kendi sınavlarını yapabilecek.</a:t>
            </a:r>
          </a:p>
          <a:p>
            <a:endParaRPr lang="tr-TR" sz="36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r>
              <a:rPr lang="tr-TR" sz="36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İsteyen özel okullar merkezi sınava göre öğrenci alabilecek.</a:t>
            </a:r>
            <a:endParaRPr lang="en-US" sz="36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1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GÜZEL SANATLAR VE SPOR LİSELERİNE YERLEŞTİRME NASIL OLACAK?</a:t>
            </a:r>
            <a:r>
              <a:rPr lang="en-US" sz="2800" dirty="0"/>
              <a:t/>
            </a:r>
            <a:br>
              <a:rPr lang="en-US" sz="2800" dirty="0"/>
            </a:br>
            <a:endParaRPr lang="vi-VN" sz="2800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5807968" y="2000460"/>
            <a:ext cx="6048672" cy="3570208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just"/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Güzel sanatlar ve spor liselerine başvuru ve yerleştirme işlemleri Haziran-Temmuz aylarında yapılacak.</a:t>
            </a:r>
          </a:p>
          <a:p>
            <a:pPr algn="just"/>
            <a:endParaRPr lang="tr-TR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  <a:p>
            <a:pPr algn="just"/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Öğrencilerin </a:t>
            </a:r>
            <a:r>
              <a:rPr lang="tr-TR" sz="28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Yetenek Sınavı </a:t>
            </a:r>
            <a:r>
              <a:rPr lang="tr-TR" sz="24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(</a:t>
            </a:r>
            <a:r>
              <a:rPr lang="tr-TR" sz="2400" b="1" i="1" dirty="0">
                <a:solidFill>
                  <a:schemeClr val="accent3"/>
                </a:solidFill>
                <a:ea typeface="Roboto Condensed" panose="02000000000000000000" pitchFamily="2" charset="0"/>
              </a:rPr>
              <a:t>%70)</a:t>
            </a:r>
            <a:r>
              <a:rPr lang="tr-TR" sz="24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ve </a:t>
            </a:r>
            <a:r>
              <a:rPr lang="tr-TR" sz="28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OBP </a:t>
            </a:r>
            <a:r>
              <a:rPr lang="tr-TR" sz="2400" b="1" i="1" dirty="0">
                <a:solidFill>
                  <a:schemeClr val="accent3"/>
                </a:solidFill>
                <a:latin typeface="+mj-lt"/>
                <a:ea typeface="Roboto Condensed" panose="02000000000000000000" pitchFamily="2" charset="0"/>
              </a:rPr>
              <a:t>(</a:t>
            </a:r>
            <a:r>
              <a:rPr lang="tr-TR" sz="2400" b="1" i="1" dirty="0">
                <a:solidFill>
                  <a:schemeClr val="accent3"/>
                </a:solidFill>
                <a:ea typeface="Roboto Condensed" panose="02000000000000000000" pitchFamily="2" charset="0"/>
              </a:rPr>
              <a:t>Öğretim Başarı Puanı %30) </a:t>
            </a:r>
            <a:r>
              <a:rPr lang="tr-TR" sz="28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kriterlerine yerleştirme yapılacak.</a:t>
            </a:r>
            <a:endParaRPr lang="en-US" sz="28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407368" y="4581134"/>
            <a:ext cx="11449272" cy="1145995"/>
          </a:xfrm>
          <a:prstGeom prst="roundRect">
            <a:avLst>
              <a:gd name="adj" fmla="val 11033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407368" y="3429006"/>
            <a:ext cx="10369152" cy="1154745"/>
          </a:xfrm>
          <a:prstGeom prst="roundRect">
            <a:avLst>
              <a:gd name="adj" fmla="val 1103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407369" y="2179122"/>
            <a:ext cx="9001707" cy="1249878"/>
          </a:xfrm>
          <a:prstGeom prst="roundRect">
            <a:avLst>
              <a:gd name="adj" fmla="val 1103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LİSELERE GEÇİŞ SİSTEMİ...</a:t>
            </a:r>
            <a:endParaRPr lang="vi-VN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141" y="2368837"/>
            <a:ext cx="90017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chemeClr val="bg1"/>
                </a:solidFill>
                <a:latin typeface="+mj-lt"/>
              </a:rPr>
              <a:t>İsmail ERSOY</a:t>
            </a:r>
          </a:p>
          <a:p>
            <a:pPr algn="ctr"/>
            <a:r>
              <a:rPr lang="tr-TR" sz="2800" b="1" dirty="0">
                <a:solidFill>
                  <a:schemeClr val="bg1"/>
                </a:solidFill>
                <a:latin typeface="+mj-lt"/>
              </a:rPr>
              <a:t>   Rehber Öğretmen</a:t>
            </a:r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" y="3645027"/>
            <a:ext cx="9341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  <a:latin typeface="+mj-lt"/>
              </a:rPr>
              <a:t>	Cumalı Ortaokulu Rehberlik Servisi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" y="4869166"/>
            <a:ext cx="10678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chemeClr val="bg1"/>
                </a:solidFill>
                <a:latin typeface="+mj-lt"/>
              </a:rPr>
              <a:t>TEŞEKKÜRLER...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734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400"/>
                            </p:stCondLst>
                            <p:childTnLst>
                              <p:par>
                                <p:cTn id="3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400"/>
                            </p:stCondLst>
                            <p:childTnLst>
                              <p:par>
                                <p:cTn id="4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1" grpId="0" animBg="1"/>
      <p:bldP spid="46" grpId="0" animBg="1"/>
      <p:bldP spid="5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43475" y="2492896"/>
            <a:ext cx="3002815" cy="1891440"/>
            <a:chOff x="1591778" y="2603321"/>
            <a:chExt cx="3002814" cy="1891440"/>
          </a:xfrm>
        </p:grpSpPr>
        <p:sp>
          <p:nvSpPr>
            <p:cNvPr id="4" name="Freeform 3"/>
            <p:cNvSpPr/>
            <p:nvPr/>
          </p:nvSpPr>
          <p:spPr>
            <a:xfrm>
              <a:off x="2132729" y="2603321"/>
              <a:ext cx="2461863" cy="1891440"/>
            </a:xfrm>
            <a:custGeom>
              <a:avLst/>
              <a:gdLst>
                <a:gd name="connsiteX0" fmla="*/ 0 w 2095500"/>
                <a:gd name="connsiteY0" fmla="*/ 274760 h 1831730"/>
                <a:gd name="connsiteX1" fmla="*/ 1179635 w 2095500"/>
                <a:gd name="connsiteY1" fmla="*/ 274760 h 1831730"/>
                <a:gd name="connsiteX2" fmla="*/ 1179635 w 2095500"/>
                <a:gd name="connsiteY2" fmla="*/ 0 h 1831730"/>
                <a:gd name="connsiteX3" fmla="*/ 2095500 w 2095500"/>
                <a:gd name="connsiteY3" fmla="*/ 915865 h 1831730"/>
                <a:gd name="connsiteX4" fmla="*/ 1179635 w 2095500"/>
                <a:gd name="connsiteY4" fmla="*/ 1831730 h 1831730"/>
                <a:gd name="connsiteX5" fmla="*/ 1179635 w 2095500"/>
                <a:gd name="connsiteY5" fmla="*/ 1556971 h 1831730"/>
                <a:gd name="connsiteX6" fmla="*/ 0 w 2095500"/>
                <a:gd name="connsiteY6" fmla="*/ 1556971 h 1831730"/>
                <a:gd name="connsiteX7" fmla="*/ 0 w 2095500"/>
                <a:gd name="connsiteY7" fmla="*/ 274760 h 1831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5500" h="1831730">
                  <a:moveTo>
                    <a:pt x="0" y="274760"/>
                  </a:moveTo>
                  <a:lnTo>
                    <a:pt x="1179635" y="274760"/>
                  </a:lnTo>
                  <a:lnTo>
                    <a:pt x="1179635" y="0"/>
                  </a:lnTo>
                  <a:lnTo>
                    <a:pt x="2095500" y="915865"/>
                  </a:lnTo>
                  <a:lnTo>
                    <a:pt x="1179635" y="1831730"/>
                  </a:lnTo>
                  <a:lnTo>
                    <a:pt x="1179635" y="1556971"/>
                  </a:lnTo>
                  <a:lnTo>
                    <a:pt x="0" y="1556971"/>
                  </a:lnTo>
                  <a:lnTo>
                    <a:pt x="0" y="274760"/>
                  </a:lnTo>
                  <a:close/>
                </a:path>
              </a:pathLst>
            </a:custGeom>
            <a:solidFill>
              <a:schemeClr val="accent3">
                <a:alpha val="95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4835" tIns="290000" rIns="580549" bIns="289999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/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/>
            </a:p>
          </p:txBody>
        </p:sp>
        <p:sp>
          <p:nvSpPr>
            <p:cNvPr id="5" name="Freeform 4"/>
            <p:cNvSpPr/>
            <p:nvPr/>
          </p:nvSpPr>
          <p:spPr>
            <a:xfrm>
              <a:off x="1591778" y="3008089"/>
              <a:ext cx="1081904" cy="1081904"/>
            </a:xfrm>
            <a:custGeom>
              <a:avLst/>
              <a:gdLst>
                <a:gd name="connsiteX0" fmla="*/ 0 w 1047750"/>
                <a:gd name="connsiteY0" fmla="*/ 523875 h 1047750"/>
                <a:gd name="connsiteX1" fmla="*/ 523875 w 1047750"/>
                <a:gd name="connsiteY1" fmla="*/ 0 h 1047750"/>
                <a:gd name="connsiteX2" fmla="*/ 1047750 w 1047750"/>
                <a:gd name="connsiteY2" fmla="*/ 523875 h 1047750"/>
                <a:gd name="connsiteX3" fmla="*/ 523875 w 1047750"/>
                <a:gd name="connsiteY3" fmla="*/ 1047750 h 1047750"/>
                <a:gd name="connsiteX4" fmla="*/ 0 w 1047750"/>
                <a:gd name="connsiteY4" fmla="*/ 523875 h 104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7750" h="1047750">
                  <a:moveTo>
                    <a:pt x="0" y="523875"/>
                  </a:moveTo>
                  <a:cubicBezTo>
                    <a:pt x="0" y="234547"/>
                    <a:pt x="234547" y="0"/>
                    <a:pt x="523875" y="0"/>
                  </a:cubicBezTo>
                  <a:cubicBezTo>
                    <a:pt x="813203" y="0"/>
                    <a:pt x="1047750" y="234547"/>
                    <a:pt x="1047750" y="523875"/>
                  </a:cubicBezTo>
                  <a:cubicBezTo>
                    <a:pt x="1047750" y="813203"/>
                    <a:pt x="813203" y="1047750"/>
                    <a:pt x="523875" y="1047750"/>
                  </a:cubicBezTo>
                  <a:cubicBezTo>
                    <a:pt x="234547" y="1047750"/>
                    <a:pt x="0" y="813203"/>
                    <a:pt x="0" y="523875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8679" tIns="168679" rIns="168679" bIns="168679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kern="1200" dirty="0">
                  <a:solidFill>
                    <a:schemeClr val="bg1"/>
                  </a:solidFill>
                </a:rPr>
                <a:t>1</a:t>
              </a:r>
              <a:endParaRPr lang="en-US" sz="32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03740" y="3284101"/>
              <a:ext cx="1790874" cy="535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tr-TR" sz="2400" b="1" dirty="0">
                  <a:solidFill>
                    <a:schemeClr val="bg1"/>
                  </a:solidFill>
                  <a:latin typeface="+mj-lt"/>
                  <a:ea typeface="Roboto Light" panose="02000000000000000000" pitchFamily="2" charset="0"/>
                  <a:cs typeface="Oswald Regular"/>
                </a:rPr>
                <a:t>Fen liseleri</a:t>
              </a:r>
              <a:endParaRPr lang="en-US" sz="2400" b="1" dirty="0">
                <a:solidFill>
                  <a:schemeClr val="bg1"/>
                </a:solidFill>
                <a:latin typeface="+mj-lt"/>
                <a:ea typeface="Roboto Light" panose="02000000000000000000" pitchFamily="2" charset="0"/>
                <a:cs typeface="Oswald Regular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673680" y="3373595"/>
              <a:ext cx="155783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SINAVLA ÖĞRENCİ ALAN LİSELER HANGİLERİ?</a:t>
            </a:r>
            <a:endParaRPr lang="en-US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4" name="Grup 23"/>
          <p:cNvGrpSpPr/>
          <p:nvPr/>
        </p:nvGrpSpPr>
        <p:grpSpPr>
          <a:xfrm>
            <a:off x="4438035" y="2492896"/>
            <a:ext cx="3136280" cy="1891440"/>
            <a:chOff x="4438032" y="2492896"/>
            <a:chExt cx="3136280" cy="1891440"/>
          </a:xfrm>
        </p:grpSpPr>
        <p:grpSp>
          <p:nvGrpSpPr>
            <p:cNvPr id="23" name="Grup 22"/>
            <p:cNvGrpSpPr/>
            <p:nvPr/>
          </p:nvGrpSpPr>
          <p:grpSpPr>
            <a:xfrm>
              <a:off x="4438032" y="2492896"/>
              <a:ext cx="3136280" cy="1891440"/>
              <a:chOff x="4438032" y="2492896"/>
              <a:chExt cx="3136280" cy="1891440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5036265" y="2492896"/>
                <a:ext cx="2461863" cy="1891440"/>
              </a:xfrm>
              <a:custGeom>
                <a:avLst/>
                <a:gdLst>
                  <a:gd name="connsiteX0" fmla="*/ 0 w 2095500"/>
                  <a:gd name="connsiteY0" fmla="*/ 274760 h 1831730"/>
                  <a:gd name="connsiteX1" fmla="*/ 1179635 w 2095500"/>
                  <a:gd name="connsiteY1" fmla="*/ 274760 h 1831730"/>
                  <a:gd name="connsiteX2" fmla="*/ 1179635 w 2095500"/>
                  <a:gd name="connsiteY2" fmla="*/ 0 h 1831730"/>
                  <a:gd name="connsiteX3" fmla="*/ 2095500 w 2095500"/>
                  <a:gd name="connsiteY3" fmla="*/ 915865 h 1831730"/>
                  <a:gd name="connsiteX4" fmla="*/ 1179635 w 2095500"/>
                  <a:gd name="connsiteY4" fmla="*/ 1831730 h 1831730"/>
                  <a:gd name="connsiteX5" fmla="*/ 1179635 w 2095500"/>
                  <a:gd name="connsiteY5" fmla="*/ 1556971 h 1831730"/>
                  <a:gd name="connsiteX6" fmla="*/ 0 w 2095500"/>
                  <a:gd name="connsiteY6" fmla="*/ 1556971 h 1831730"/>
                  <a:gd name="connsiteX7" fmla="*/ 0 w 2095500"/>
                  <a:gd name="connsiteY7" fmla="*/ 274760 h 1831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95500" h="1831730">
                    <a:moveTo>
                      <a:pt x="0" y="274760"/>
                    </a:moveTo>
                    <a:lnTo>
                      <a:pt x="1179635" y="274760"/>
                    </a:lnTo>
                    <a:lnTo>
                      <a:pt x="1179635" y="0"/>
                    </a:lnTo>
                    <a:lnTo>
                      <a:pt x="2095500" y="915865"/>
                    </a:lnTo>
                    <a:lnTo>
                      <a:pt x="1179635" y="1831730"/>
                    </a:lnTo>
                    <a:lnTo>
                      <a:pt x="1179635" y="1556971"/>
                    </a:lnTo>
                    <a:lnTo>
                      <a:pt x="0" y="1556971"/>
                    </a:lnTo>
                    <a:lnTo>
                      <a:pt x="0" y="274760"/>
                    </a:lnTo>
                    <a:close/>
                  </a:path>
                </a:pathLst>
              </a:custGeom>
              <a:solidFill>
                <a:schemeClr val="accent2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84835" tIns="290000" rIns="580549" bIns="289999" numCol="1" spcCol="1270" anchor="ctr" anchorCtr="0">
                <a:noAutofit/>
              </a:bodyPr>
              <a:lstStyle/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2400" kern="1200" dirty="0"/>
              </a:p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2400" kern="1200" dirty="0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4438032" y="2897664"/>
                <a:ext cx="1081904" cy="1081904"/>
              </a:xfrm>
              <a:custGeom>
                <a:avLst/>
                <a:gdLst>
                  <a:gd name="connsiteX0" fmla="*/ 0 w 1047750"/>
                  <a:gd name="connsiteY0" fmla="*/ 523875 h 1047750"/>
                  <a:gd name="connsiteX1" fmla="*/ 523875 w 1047750"/>
                  <a:gd name="connsiteY1" fmla="*/ 0 h 1047750"/>
                  <a:gd name="connsiteX2" fmla="*/ 1047750 w 1047750"/>
                  <a:gd name="connsiteY2" fmla="*/ 523875 h 1047750"/>
                  <a:gd name="connsiteX3" fmla="*/ 523875 w 1047750"/>
                  <a:gd name="connsiteY3" fmla="*/ 1047750 h 1047750"/>
                  <a:gd name="connsiteX4" fmla="*/ 0 w 1047750"/>
                  <a:gd name="connsiteY4" fmla="*/ 523875 h 104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7750" h="1047750">
                    <a:moveTo>
                      <a:pt x="0" y="523875"/>
                    </a:moveTo>
                    <a:cubicBezTo>
                      <a:pt x="0" y="234547"/>
                      <a:pt x="234547" y="0"/>
                      <a:pt x="523875" y="0"/>
                    </a:cubicBezTo>
                    <a:cubicBezTo>
                      <a:pt x="813203" y="0"/>
                      <a:pt x="1047750" y="234547"/>
                      <a:pt x="1047750" y="523875"/>
                    </a:cubicBezTo>
                    <a:cubicBezTo>
                      <a:pt x="1047750" y="813203"/>
                      <a:pt x="813203" y="1047750"/>
                      <a:pt x="523875" y="1047750"/>
                    </a:cubicBezTo>
                    <a:cubicBezTo>
                      <a:pt x="234547" y="1047750"/>
                      <a:pt x="0" y="813203"/>
                      <a:pt x="0" y="52387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68679" tIns="168679" rIns="168679" bIns="168679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kern="120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483675" y="3057301"/>
                <a:ext cx="2090637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tr-TR" sz="2000" b="1" dirty="0">
                    <a:solidFill>
                      <a:schemeClr val="bg1"/>
                    </a:solidFill>
                    <a:latin typeface="+mj-lt"/>
                    <a:ea typeface="Roboto Light" panose="02000000000000000000" pitchFamily="2" charset="0"/>
                    <a:cs typeface="Oswald Regular"/>
                  </a:rPr>
                  <a:t>Sosyal Bilimler </a:t>
                </a:r>
              </a:p>
              <a:p>
                <a:pPr>
                  <a:lnSpc>
                    <a:spcPct val="120000"/>
                  </a:lnSpc>
                </a:pPr>
                <a:r>
                  <a:rPr lang="tr-TR" sz="2000" b="1" dirty="0">
                    <a:solidFill>
                      <a:schemeClr val="bg1"/>
                    </a:solidFill>
                    <a:latin typeface="+mj-lt"/>
                    <a:ea typeface="Roboto Light" panose="02000000000000000000" pitchFamily="2" charset="0"/>
                    <a:cs typeface="Oswald Regular"/>
                  </a:rPr>
                  <a:t>Liseleri</a:t>
                </a:r>
                <a:endParaRPr lang="en-US" sz="2000" b="1" dirty="0">
                  <a:solidFill>
                    <a:schemeClr val="bg1"/>
                  </a:solidFill>
                  <a:latin typeface="+mj-lt"/>
                  <a:ea typeface="Roboto Light" panose="02000000000000000000" pitchFamily="2" charset="0"/>
                  <a:cs typeface="Oswald Regular"/>
                </a:endParaRPr>
              </a:p>
            </p:txBody>
          </p:sp>
        </p:grpSp>
        <p:sp>
          <p:nvSpPr>
            <p:cNvPr id="12" name="Dikdörtgen 11"/>
            <p:cNvSpPr/>
            <p:nvPr/>
          </p:nvSpPr>
          <p:spPr>
            <a:xfrm>
              <a:off x="4766840" y="3140968"/>
              <a:ext cx="393056" cy="535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dirty="0">
                  <a:solidFill>
                    <a:schemeClr val="bg1"/>
                  </a:solidFill>
                </a:rPr>
                <a:t>2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up 25"/>
          <p:cNvGrpSpPr/>
          <p:nvPr/>
        </p:nvGrpSpPr>
        <p:grpSpPr>
          <a:xfrm>
            <a:off x="7644409" y="2492896"/>
            <a:ext cx="3002815" cy="1891440"/>
            <a:chOff x="7644406" y="2492896"/>
            <a:chExt cx="3002814" cy="1891440"/>
          </a:xfrm>
        </p:grpSpPr>
        <p:grpSp>
          <p:nvGrpSpPr>
            <p:cNvPr id="15" name="Group 14"/>
            <p:cNvGrpSpPr/>
            <p:nvPr/>
          </p:nvGrpSpPr>
          <p:grpSpPr>
            <a:xfrm>
              <a:off x="7644406" y="2492896"/>
              <a:ext cx="3002814" cy="1891440"/>
              <a:chOff x="7892712" y="2603321"/>
              <a:chExt cx="3002814" cy="1891440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8433663" y="2603321"/>
                <a:ext cx="2461863" cy="1891440"/>
              </a:xfrm>
              <a:custGeom>
                <a:avLst/>
                <a:gdLst>
                  <a:gd name="connsiteX0" fmla="*/ 0 w 2095500"/>
                  <a:gd name="connsiteY0" fmla="*/ 274760 h 1831730"/>
                  <a:gd name="connsiteX1" fmla="*/ 1179635 w 2095500"/>
                  <a:gd name="connsiteY1" fmla="*/ 274760 h 1831730"/>
                  <a:gd name="connsiteX2" fmla="*/ 1179635 w 2095500"/>
                  <a:gd name="connsiteY2" fmla="*/ 0 h 1831730"/>
                  <a:gd name="connsiteX3" fmla="*/ 2095500 w 2095500"/>
                  <a:gd name="connsiteY3" fmla="*/ 915865 h 1831730"/>
                  <a:gd name="connsiteX4" fmla="*/ 1179635 w 2095500"/>
                  <a:gd name="connsiteY4" fmla="*/ 1831730 h 1831730"/>
                  <a:gd name="connsiteX5" fmla="*/ 1179635 w 2095500"/>
                  <a:gd name="connsiteY5" fmla="*/ 1556971 h 1831730"/>
                  <a:gd name="connsiteX6" fmla="*/ 0 w 2095500"/>
                  <a:gd name="connsiteY6" fmla="*/ 1556971 h 1831730"/>
                  <a:gd name="connsiteX7" fmla="*/ 0 w 2095500"/>
                  <a:gd name="connsiteY7" fmla="*/ 274760 h 1831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95500" h="1831730">
                    <a:moveTo>
                      <a:pt x="0" y="274760"/>
                    </a:moveTo>
                    <a:lnTo>
                      <a:pt x="1179635" y="274760"/>
                    </a:lnTo>
                    <a:lnTo>
                      <a:pt x="1179635" y="0"/>
                    </a:lnTo>
                    <a:lnTo>
                      <a:pt x="2095500" y="915865"/>
                    </a:lnTo>
                    <a:lnTo>
                      <a:pt x="1179635" y="1831730"/>
                    </a:lnTo>
                    <a:lnTo>
                      <a:pt x="1179635" y="1556971"/>
                    </a:lnTo>
                    <a:lnTo>
                      <a:pt x="0" y="1556971"/>
                    </a:lnTo>
                    <a:lnTo>
                      <a:pt x="0" y="274760"/>
                    </a:lnTo>
                    <a:close/>
                  </a:path>
                </a:pathLst>
              </a:custGeom>
              <a:solidFill>
                <a:schemeClr val="accent4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84835" tIns="290000" rIns="580549" bIns="289999" numCol="1" spcCol="1270" anchor="ctr" anchorCtr="0">
                <a:noAutofit/>
              </a:bodyPr>
              <a:lstStyle/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2400" kern="1200"/>
              </a:p>
              <a:p>
                <a:pPr marL="228600" lvl="1" indent="-22860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2400" kern="1200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7892712" y="3008089"/>
                <a:ext cx="1081904" cy="1081904"/>
              </a:xfrm>
              <a:custGeom>
                <a:avLst/>
                <a:gdLst>
                  <a:gd name="connsiteX0" fmla="*/ 0 w 1047750"/>
                  <a:gd name="connsiteY0" fmla="*/ 523875 h 1047750"/>
                  <a:gd name="connsiteX1" fmla="*/ 523875 w 1047750"/>
                  <a:gd name="connsiteY1" fmla="*/ 0 h 1047750"/>
                  <a:gd name="connsiteX2" fmla="*/ 1047750 w 1047750"/>
                  <a:gd name="connsiteY2" fmla="*/ 523875 h 1047750"/>
                  <a:gd name="connsiteX3" fmla="*/ 523875 w 1047750"/>
                  <a:gd name="connsiteY3" fmla="*/ 1047750 h 1047750"/>
                  <a:gd name="connsiteX4" fmla="*/ 0 w 1047750"/>
                  <a:gd name="connsiteY4" fmla="*/ 523875 h 104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7750" h="1047750">
                    <a:moveTo>
                      <a:pt x="0" y="523875"/>
                    </a:moveTo>
                    <a:cubicBezTo>
                      <a:pt x="0" y="234547"/>
                      <a:pt x="234547" y="0"/>
                      <a:pt x="523875" y="0"/>
                    </a:cubicBezTo>
                    <a:cubicBezTo>
                      <a:pt x="813203" y="0"/>
                      <a:pt x="1047750" y="234547"/>
                      <a:pt x="1047750" y="523875"/>
                    </a:cubicBezTo>
                    <a:cubicBezTo>
                      <a:pt x="1047750" y="813203"/>
                      <a:pt x="813203" y="1047750"/>
                      <a:pt x="523875" y="1047750"/>
                    </a:cubicBezTo>
                    <a:cubicBezTo>
                      <a:pt x="234547" y="1047750"/>
                      <a:pt x="0" y="813203"/>
                      <a:pt x="0" y="523875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68679" tIns="168679" rIns="168679" bIns="168679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2400" kern="120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816204" y="3321997"/>
                <a:ext cx="18485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tr-TR" sz="2000" b="1" dirty="0">
                    <a:solidFill>
                      <a:schemeClr val="bg1"/>
                    </a:solidFill>
                    <a:latin typeface="+mj-lt"/>
                    <a:ea typeface="Roboto Light" panose="02000000000000000000" pitchFamily="2" charset="0"/>
                    <a:cs typeface="Oswald Regular"/>
                  </a:rPr>
                  <a:t>Proje Okulları</a:t>
                </a:r>
                <a:endParaRPr lang="en-US" sz="2000" b="1" dirty="0">
                  <a:solidFill>
                    <a:schemeClr val="bg1"/>
                  </a:solidFill>
                  <a:latin typeface="+mj-lt"/>
                  <a:ea typeface="Roboto Light" panose="02000000000000000000" pitchFamily="2" charset="0"/>
                  <a:cs typeface="Oswald Regular"/>
                </a:endParaRPr>
              </a:p>
            </p:txBody>
          </p:sp>
        </p:grpSp>
        <p:sp>
          <p:nvSpPr>
            <p:cNvPr id="22" name="Dikdörtgen 21"/>
            <p:cNvSpPr/>
            <p:nvPr/>
          </p:nvSpPr>
          <p:spPr>
            <a:xfrm>
              <a:off x="7988830" y="3212976"/>
              <a:ext cx="393056" cy="5355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dirty="0">
                  <a:solidFill>
                    <a:schemeClr val="bg1"/>
                  </a:solidFill>
                </a:rPr>
                <a:t>3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02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7920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SINAV ve YERLEŞTİME TAKVİMİ</a:t>
            </a:r>
            <a: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vi-VN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vi-VN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9475" y="4113519"/>
            <a:ext cx="11372468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5" name="Group 4"/>
          <p:cNvGrpSpPr/>
          <p:nvPr/>
        </p:nvGrpSpPr>
        <p:grpSpPr>
          <a:xfrm>
            <a:off x="1490283" y="3798727"/>
            <a:ext cx="646764" cy="648072"/>
            <a:chOff x="2495600" y="3102417"/>
            <a:chExt cx="646764" cy="648072"/>
          </a:xfrm>
        </p:grpSpPr>
        <p:grpSp>
          <p:nvGrpSpPr>
            <p:cNvPr id="6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230331" y="3798727"/>
            <a:ext cx="646764" cy="648072"/>
            <a:chOff x="2495600" y="3102417"/>
            <a:chExt cx="646764" cy="648072"/>
          </a:xfrm>
        </p:grpSpPr>
        <p:grpSp>
          <p:nvGrpSpPr>
            <p:cNvPr id="11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209563" y="3787396"/>
            <a:ext cx="646764" cy="648072"/>
            <a:chOff x="2495600" y="3102417"/>
            <a:chExt cx="646764" cy="648072"/>
          </a:xfrm>
        </p:grpSpPr>
        <p:grpSp>
          <p:nvGrpSpPr>
            <p:cNvPr id="16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1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9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7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120139" y="3776019"/>
            <a:ext cx="646764" cy="648072"/>
            <a:chOff x="2495600" y="3102417"/>
            <a:chExt cx="646764" cy="648072"/>
          </a:xfrm>
        </p:grpSpPr>
        <p:grpSp>
          <p:nvGrpSpPr>
            <p:cNvPr id="21" name="组合 79"/>
            <p:cNvGrpSpPr>
              <a:grpSpLocks/>
            </p:cNvGrpSpPr>
            <p:nvPr/>
          </p:nvGrpSpPr>
          <p:grpSpPr bwMode="auto">
            <a:xfrm>
              <a:off x="2495600" y="3102417"/>
              <a:ext cx="646764" cy="648072"/>
              <a:chOff x="6379729" y="2488774"/>
              <a:chExt cx="2513016" cy="2513016"/>
            </a:xfrm>
          </p:grpSpPr>
          <p:sp>
            <p:nvSpPr>
              <p:cNvPr id="23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4" name="任意多边形 83"/>
              <p:cNvSpPr/>
              <p:nvPr/>
            </p:nvSpPr>
            <p:spPr>
              <a:xfrm rot="16377237">
                <a:off x="6397834" y="2506880"/>
                <a:ext cx="2476803" cy="2476801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2" name="椭圆 80"/>
            <p:cNvSpPr/>
            <p:nvPr/>
          </p:nvSpPr>
          <p:spPr bwMode="auto">
            <a:xfrm>
              <a:off x="2631544" y="3238636"/>
              <a:ext cx="374874" cy="375634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up 3"/>
          <p:cNvGrpSpPr/>
          <p:nvPr/>
        </p:nvGrpSpPr>
        <p:grpSpPr>
          <a:xfrm>
            <a:off x="1105685" y="1862624"/>
            <a:ext cx="1432931" cy="1494573"/>
            <a:chOff x="1105685" y="1862618"/>
            <a:chExt cx="1432929" cy="1494573"/>
          </a:xfrm>
        </p:grpSpPr>
        <p:sp>
          <p:nvSpPr>
            <p:cNvPr id="25" name="Teardrop 24"/>
            <p:cNvSpPr/>
            <p:nvPr/>
          </p:nvSpPr>
          <p:spPr>
            <a:xfrm rot="8228570">
              <a:off x="1105685" y="1862618"/>
              <a:ext cx="1432929" cy="149457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76891" y="2132856"/>
              <a:ext cx="90281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2400" b="1" dirty="0" smtClean="0">
                  <a:solidFill>
                    <a:srgbClr val="424242"/>
                  </a:solidFill>
                  <a:cs typeface="Arial" panose="020B0604020202020204" pitchFamily="34" charset="0"/>
                </a:rPr>
                <a:t>………</a:t>
              </a:r>
              <a:endParaRPr lang="tr-TR" sz="2400" b="1" dirty="0">
                <a:solidFill>
                  <a:srgbClr val="424242"/>
                </a:solidFill>
                <a:cs typeface="Arial" panose="020B0604020202020204" pitchFamily="34" charset="0"/>
              </a:endParaRPr>
            </a:p>
            <a:p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Nisan</a:t>
              </a:r>
            </a:p>
          </p:txBody>
        </p:sp>
      </p:grpSp>
      <p:grpSp>
        <p:nvGrpSpPr>
          <p:cNvPr id="43" name="Grup 42"/>
          <p:cNvGrpSpPr/>
          <p:nvPr/>
        </p:nvGrpSpPr>
        <p:grpSpPr>
          <a:xfrm>
            <a:off x="3854848" y="1877380"/>
            <a:ext cx="1519353" cy="1541003"/>
            <a:chOff x="3854845" y="1877374"/>
            <a:chExt cx="1519353" cy="1541003"/>
          </a:xfrm>
        </p:grpSpPr>
        <p:sp>
          <p:nvSpPr>
            <p:cNvPr id="26" name="Teardrop 25"/>
            <p:cNvSpPr/>
            <p:nvPr/>
          </p:nvSpPr>
          <p:spPr>
            <a:xfrm rot="8228570">
              <a:off x="3854845" y="1877374"/>
              <a:ext cx="1482971" cy="1541003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905654" y="2132856"/>
              <a:ext cx="146854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Haziran</a:t>
              </a:r>
            </a:p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İLK HAFTA</a:t>
              </a:r>
            </a:p>
          </p:txBody>
        </p:sp>
      </p:grpSp>
      <p:grpSp>
        <p:nvGrpSpPr>
          <p:cNvPr id="44" name="Grup 43"/>
          <p:cNvGrpSpPr/>
          <p:nvPr/>
        </p:nvGrpSpPr>
        <p:grpSpPr>
          <a:xfrm>
            <a:off x="6758338" y="1878801"/>
            <a:ext cx="1496065" cy="1534225"/>
            <a:chOff x="6758336" y="1878795"/>
            <a:chExt cx="1496062" cy="1534225"/>
          </a:xfrm>
        </p:grpSpPr>
        <p:sp>
          <p:nvSpPr>
            <p:cNvPr id="27" name="Teardrop 26"/>
            <p:cNvSpPr/>
            <p:nvPr/>
          </p:nvSpPr>
          <p:spPr>
            <a:xfrm rot="8228570">
              <a:off x="6758336" y="1878795"/>
              <a:ext cx="1496062" cy="1534225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24692" y="2285986"/>
              <a:ext cx="114774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Haziran</a:t>
              </a:r>
            </a:p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SONU</a:t>
              </a:r>
            </a:p>
          </p:txBody>
        </p:sp>
      </p:grpSp>
      <p:grpSp>
        <p:nvGrpSpPr>
          <p:cNvPr id="45" name="Grup 44"/>
          <p:cNvGrpSpPr/>
          <p:nvPr/>
        </p:nvGrpSpPr>
        <p:grpSpPr>
          <a:xfrm>
            <a:off x="9739516" y="1950688"/>
            <a:ext cx="1390643" cy="1473212"/>
            <a:chOff x="9739512" y="1950688"/>
            <a:chExt cx="1390641" cy="1473212"/>
          </a:xfrm>
        </p:grpSpPr>
        <p:sp>
          <p:nvSpPr>
            <p:cNvPr id="28" name="Teardrop 27"/>
            <p:cNvSpPr/>
            <p:nvPr/>
          </p:nvSpPr>
          <p:spPr>
            <a:xfrm rot="8228570">
              <a:off x="9739512" y="1950688"/>
              <a:ext cx="1390641" cy="1473212"/>
            </a:xfrm>
            <a:prstGeom prst="teardrop">
              <a:avLst/>
            </a:prstGeom>
            <a:solidFill>
              <a:srgbClr val="F2F2F2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840419" y="2276872"/>
              <a:ext cx="125290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Temmuz</a:t>
              </a:r>
            </a:p>
            <a:p>
              <a:pPr algn="ctr"/>
              <a:r>
                <a:rPr lang="tr-TR" sz="2400" b="1" dirty="0">
                  <a:solidFill>
                    <a:srgbClr val="424242"/>
                  </a:solidFill>
                  <a:cs typeface="Arial" panose="020B0604020202020204" pitchFamily="34" charset="0"/>
                </a:rPr>
                <a:t>Ayında</a:t>
              </a:r>
              <a:endParaRPr lang="vi-VN" sz="2400" b="1" dirty="0">
                <a:solidFill>
                  <a:srgbClr val="424242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983432" y="4573359"/>
            <a:ext cx="1734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1">
                    <a:lumMod val="75000"/>
                  </a:schemeClr>
                </a:solidFill>
              </a:rPr>
              <a:t>Sınav Başvurular</a:t>
            </a:r>
            <a:r>
              <a:rPr lang="tr-T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ı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91744" y="4576376"/>
            <a:ext cx="153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0000"/>
                </a:solidFill>
              </a:rPr>
              <a:t>Sınav Tarihi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00056" y="4576373"/>
            <a:ext cx="1973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Sınav Sonucunun Açıklanması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840420" y="4573359"/>
            <a:ext cx="1418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4">
                    <a:lumMod val="75000"/>
                  </a:schemeClr>
                </a:solidFill>
              </a:rPr>
              <a:t>Tercih İşlemleri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823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SORU SAYISI ve SINAV SÜRESİ</a:t>
            </a:r>
            <a:endParaRPr lang="vi-VN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0" name="Grup 19"/>
          <p:cNvGrpSpPr/>
          <p:nvPr/>
        </p:nvGrpSpPr>
        <p:grpSpPr>
          <a:xfrm>
            <a:off x="6888091" y="1700808"/>
            <a:ext cx="3337137" cy="3800370"/>
            <a:chOff x="6888088" y="1700808"/>
            <a:chExt cx="3337134" cy="3800370"/>
          </a:xfrm>
        </p:grpSpPr>
        <p:sp>
          <p:nvSpPr>
            <p:cNvPr id="48" name="Rectangle 47"/>
            <p:cNvSpPr/>
            <p:nvPr/>
          </p:nvSpPr>
          <p:spPr>
            <a:xfrm>
              <a:off x="7248128" y="4793292"/>
              <a:ext cx="297709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000" b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j-lt"/>
                </a:rPr>
                <a:t>Soru Sayısı</a:t>
              </a:r>
              <a:endParaRPr lang="en-US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888088" y="1700808"/>
              <a:ext cx="3147406" cy="3023579"/>
            </a:xfrm>
            <a:prstGeom prst="ellipse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1174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13" name="Grup 12"/>
          <p:cNvGrpSpPr/>
          <p:nvPr/>
        </p:nvGrpSpPr>
        <p:grpSpPr>
          <a:xfrm>
            <a:off x="551384" y="1769713"/>
            <a:ext cx="3153516" cy="3789764"/>
            <a:chOff x="551384" y="1769713"/>
            <a:chExt cx="3153516" cy="3789764"/>
          </a:xfrm>
        </p:grpSpPr>
        <p:sp>
          <p:nvSpPr>
            <p:cNvPr id="17" name="Rectangle 16"/>
            <p:cNvSpPr/>
            <p:nvPr/>
          </p:nvSpPr>
          <p:spPr>
            <a:xfrm>
              <a:off x="557719" y="4913146"/>
              <a:ext cx="295465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600" b="1" dirty="0">
                  <a:solidFill>
                    <a:srgbClr val="18CAC2"/>
                  </a:solidFill>
                  <a:latin typeface="+mj-lt"/>
                </a:rPr>
                <a:t>Sınav Süresi</a:t>
              </a:r>
              <a:endParaRPr lang="en-US" sz="3600" b="1" dirty="0">
                <a:solidFill>
                  <a:srgbClr val="18CAC2"/>
                </a:solidFill>
                <a:latin typeface="+mj-lt"/>
              </a:endParaRPr>
            </a:p>
          </p:txBody>
        </p:sp>
        <p:pic>
          <p:nvPicPr>
            <p:cNvPr id="1026" name="Picture 2" descr="C:\Users\win7\Desktop\alarm-1673577_960_720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384" y="1769713"/>
              <a:ext cx="3153516" cy="3153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Oval 11"/>
          <p:cNvSpPr/>
          <p:nvPr/>
        </p:nvSpPr>
        <p:spPr>
          <a:xfrm>
            <a:off x="3503712" y="4477013"/>
            <a:ext cx="1584176" cy="147227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800" b="1">
                <a:solidFill>
                  <a:schemeClr val="bg1"/>
                </a:solidFill>
              </a:rPr>
              <a:t>155 </a:t>
            </a:r>
            <a:r>
              <a:rPr lang="tr-TR" sz="2000" b="1" dirty="0">
                <a:solidFill>
                  <a:schemeClr val="bg1"/>
                </a:solidFill>
              </a:rPr>
              <a:t>dk</a:t>
            </a:r>
            <a:r>
              <a:rPr lang="tr-TR" sz="11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0" name="Oval 59"/>
          <p:cNvSpPr/>
          <p:nvPr/>
        </p:nvSpPr>
        <p:spPr>
          <a:xfrm>
            <a:off x="10200456" y="4411105"/>
            <a:ext cx="1584176" cy="147227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800" b="1" dirty="0">
                <a:solidFill>
                  <a:schemeClr val="bg1"/>
                </a:solidFill>
              </a:rPr>
              <a:t>90 </a:t>
            </a:r>
            <a:endParaRPr lang="tr-T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7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kdörtgen 45"/>
          <p:cNvSpPr/>
          <p:nvPr/>
        </p:nvSpPr>
        <p:spPr>
          <a:xfrm>
            <a:off x="263352" y="1484784"/>
            <a:ext cx="5544616" cy="4896544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SINAV KAÇ OTURUM OLACAK?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sp>
        <p:nvSpPr>
          <p:cNvPr id="5" name="Title 13"/>
          <p:cNvSpPr txBox="1">
            <a:spLocks/>
          </p:cNvSpPr>
          <p:nvPr/>
        </p:nvSpPr>
        <p:spPr>
          <a:xfrm>
            <a:off x="6312027" y="2473154"/>
            <a:ext cx="5407484" cy="1969770"/>
          </a:xfrm>
          <a:prstGeom prst="rect">
            <a:avLst/>
          </a:prstGeom>
        </p:spPr>
        <p:txBody>
          <a:bodyPr vert="horz" wrap="square" lIns="121920" tIns="60960" rIns="121920" bIns="6096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r>
              <a:rPr lang="tr-TR" sz="4000" b="1" i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Sınav sayısal ve sözel  bölümden oluşacak.</a:t>
            </a:r>
            <a:endParaRPr lang="en-US" sz="4000" b="1" i="1" dirty="0">
              <a:solidFill>
                <a:schemeClr val="accent5">
                  <a:lumMod val="75000"/>
                </a:schemeClr>
              </a:solidFill>
              <a:latin typeface="+mj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5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12192000" cy="79208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sz="4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SINAV SÜRESİ VE BAŞLAMA SAATİ?</a:t>
            </a:r>
            <a:r>
              <a:rPr lang="en-US" dirty="0"/>
              <a:t/>
            </a:r>
            <a:br>
              <a:rPr lang="en-US" dirty="0"/>
            </a:br>
            <a:endParaRPr lang="vi-VN" dirty="0"/>
          </a:p>
        </p:txBody>
      </p:sp>
      <p:pic>
        <p:nvPicPr>
          <p:cNvPr id="1027" name="Picture 3" descr="C:\Users\muhammed\Desktop\ata deneme sınavı nisan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1844824"/>
            <a:ext cx="2736304" cy="3183584"/>
          </a:xfrm>
          <a:prstGeom prst="rect">
            <a:avLst/>
          </a:prstGeom>
          <a:noFill/>
        </p:spPr>
      </p:pic>
      <p:graphicFrame>
        <p:nvGraphicFramePr>
          <p:cNvPr id="8" name="7 Tablo"/>
          <p:cNvGraphicFramePr>
            <a:graphicFrameLocks noGrp="1"/>
          </p:cNvGraphicFramePr>
          <p:nvPr/>
        </p:nvGraphicFramePr>
        <p:xfrm>
          <a:off x="3863752" y="4221088"/>
          <a:ext cx="7920880" cy="1960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7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/>
                        <a:t>Sayısal</a:t>
                      </a:r>
                      <a:r>
                        <a:rPr lang="tr-TR" sz="2800" baseline="0" dirty="0"/>
                        <a:t> Bölüm</a:t>
                      </a:r>
                      <a:endParaRPr lang="tr-TR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/>
                        <a:t>Soru Sayısı</a:t>
                      </a:r>
                    </a:p>
                    <a:p>
                      <a:pPr algn="ctr"/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</a:t>
                      </a:r>
                      <a:r>
                        <a:rPr lang="tr-TR" sz="2000" b="1" baseline="0" dirty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 Süresi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Matematik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40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11.30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80 Dakika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Fen ve Teknoloji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3863752" y="1268760"/>
          <a:ext cx="7848872" cy="270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sz="2800" dirty="0"/>
                        <a:t>Sözel Bölüm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Soru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</a:t>
                      </a:r>
                      <a:r>
                        <a:rPr lang="tr-TR" sz="2000" b="1" baseline="0" dirty="0"/>
                        <a:t> Başlama Saati</a:t>
                      </a:r>
                      <a:endParaRPr lang="tr-T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/>
                        <a:t>Sınav Süresi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Türkçe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50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400" b="1" dirty="0"/>
                        <a:t>09.30</a:t>
                      </a:r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/>
                        <a:t>75 Dakika</a:t>
                      </a:r>
                    </a:p>
                    <a:p>
                      <a:pPr algn="ctr"/>
                      <a:endParaRPr lang="tr-TR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İnkılâp Tarihi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Din Kültürü ve A.B.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/>
                        <a:t>Yabancı Dil</a:t>
                      </a:r>
                      <a:endParaRPr lang="tr-TR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" y="0"/>
            <a:ext cx="121951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341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0000">
        <p:cut/>
      </p:transition>
    </mc:Choice>
    <mc:Fallback xmlns="">
      <p:transition advClick="0" advTm="10000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12192000" cy="65365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HANGİ DERSTEN KAÇ SORU ÇIKACAK?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grpSp>
        <p:nvGrpSpPr>
          <p:cNvPr id="4" name="Group 3"/>
          <p:cNvGrpSpPr/>
          <p:nvPr/>
        </p:nvGrpSpPr>
        <p:grpSpPr>
          <a:xfrm>
            <a:off x="2999656" y="2420888"/>
            <a:ext cx="1512168" cy="1515226"/>
            <a:chOff x="3692576" y="1742634"/>
            <a:chExt cx="2790379" cy="2796023"/>
          </a:xfrm>
        </p:grpSpPr>
        <p:grpSp>
          <p:nvGrpSpPr>
            <p:cNvPr id="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44991" y="3962607"/>
            <a:ext cx="1512168" cy="1515226"/>
            <a:chOff x="3692576" y="1742634"/>
            <a:chExt cx="2790379" cy="2796023"/>
          </a:xfrm>
        </p:grpSpPr>
        <p:grpSp>
          <p:nvGrpSpPr>
            <p:cNvPr id="1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72384" y="3989100"/>
            <a:ext cx="1512168" cy="1515226"/>
            <a:chOff x="3692576" y="1742634"/>
            <a:chExt cx="2790379" cy="2796023"/>
          </a:xfrm>
        </p:grpSpPr>
        <p:grpSp>
          <p:nvGrpSpPr>
            <p:cNvPr id="1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1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1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28543" y="3968114"/>
            <a:ext cx="1512168" cy="1515226"/>
            <a:chOff x="3692576" y="1742634"/>
            <a:chExt cx="2790379" cy="2796023"/>
          </a:xfrm>
        </p:grpSpPr>
        <p:grpSp>
          <p:nvGrpSpPr>
            <p:cNvPr id="2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274333" y="2447381"/>
            <a:ext cx="1512168" cy="1515226"/>
            <a:chOff x="3692576" y="1742634"/>
            <a:chExt cx="2790379" cy="2796023"/>
          </a:xfrm>
        </p:grpSpPr>
        <p:grpSp>
          <p:nvGrpSpPr>
            <p:cNvPr id="25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27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28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6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118176" y="2420888"/>
            <a:ext cx="1512168" cy="1515226"/>
            <a:chOff x="3692576" y="1742634"/>
            <a:chExt cx="2790379" cy="2796023"/>
          </a:xfrm>
        </p:grpSpPr>
        <p:grpSp>
          <p:nvGrpSpPr>
            <p:cNvPr id="30" name="组合 79"/>
            <p:cNvGrpSpPr>
              <a:grpSpLocks/>
            </p:cNvGrpSpPr>
            <p:nvPr/>
          </p:nvGrpSpPr>
          <p:grpSpPr bwMode="auto">
            <a:xfrm>
              <a:off x="3692576" y="1742634"/>
              <a:ext cx="2790379" cy="2796023"/>
              <a:chOff x="6379729" y="2488774"/>
              <a:chExt cx="2513016" cy="2513016"/>
            </a:xfrm>
          </p:grpSpPr>
          <p:sp>
            <p:nvSpPr>
              <p:cNvPr id="3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</a:endParaRPr>
              </a:p>
            </p:txBody>
          </p:sp>
          <p:sp>
            <p:nvSpPr>
              <p:cNvPr id="33" name="任意多边形 83"/>
              <p:cNvSpPr/>
              <p:nvPr/>
            </p:nvSpPr>
            <p:spPr>
              <a:xfrm rot="16377237">
                <a:off x="6409518" y="2506881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1" name="椭圆 80"/>
            <p:cNvSpPr/>
            <p:nvPr/>
          </p:nvSpPr>
          <p:spPr bwMode="auto">
            <a:xfrm>
              <a:off x="4079531" y="2136608"/>
              <a:ext cx="2016472" cy="2020557"/>
            </a:xfrm>
            <a:prstGeom prst="ellipse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cxnSp>
        <p:nvCxnSpPr>
          <p:cNvPr id="34" name="Straight Connector 33"/>
          <p:cNvCxnSpPr>
            <a:stCxn id="13" idx="5"/>
            <a:endCxn id="8" idx="1"/>
          </p:cNvCxnSpPr>
          <p:nvPr/>
        </p:nvCxnSpPr>
        <p:spPr>
          <a:xfrm flipV="1">
            <a:off x="2661544" y="3678638"/>
            <a:ext cx="547789" cy="54144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4279999" y="3755868"/>
            <a:ext cx="502087" cy="44479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33" idx="1"/>
          </p:cNvCxnSpPr>
          <p:nvPr/>
        </p:nvCxnSpPr>
        <p:spPr>
          <a:xfrm flipH="1">
            <a:off x="5810283" y="3678643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7251" y="3713876"/>
            <a:ext cx="517572" cy="497473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7425478" y="3724556"/>
            <a:ext cx="512767" cy="451554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853254" y="425855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07919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80647" y="425775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20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6439" y="275131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46083" y="421134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89626" y="275131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cs typeface="Arial" panose="020B0604020202020204" pitchFamily="34" charset="0"/>
              </a:rPr>
              <a:t>10</a:t>
            </a:r>
            <a:endParaRPr lang="vi-VN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44559" y="4606004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Türkçe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195533" y="3090449"/>
            <a:ext cx="11114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Matematik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340158" y="3067032"/>
            <a:ext cx="11229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dirty="0">
                <a:solidFill>
                  <a:schemeClr val="bg1"/>
                </a:solidFill>
              </a:rPr>
              <a:t>İ</a:t>
            </a:r>
            <a:r>
              <a:rPr lang="tr-TR" sz="2000" b="1" dirty="0">
                <a:solidFill>
                  <a:schemeClr val="bg1"/>
                </a:solidFill>
              </a:rPr>
              <a:t>n</a:t>
            </a:r>
            <a:r>
              <a:rPr lang="tr-TR" b="1" dirty="0">
                <a:solidFill>
                  <a:schemeClr val="bg1"/>
                </a:solidFill>
              </a:rPr>
              <a:t>kılap  T</a:t>
            </a:r>
            <a:r>
              <a:rPr lang="tr-TR" sz="1600" b="1" dirty="0">
                <a:solidFill>
                  <a:schemeClr val="bg1"/>
                </a:solidFill>
              </a:rPr>
              <a:t>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538190" y="3172906"/>
            <a:ext cx="1094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 dirty="0">
                <a:solidFill>
                  <a:schemeClr val="bg1"/>
                </a:solidFill>
              </a:rPr>
              <a:t>Din K.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782027" y="4605211"/>
            <a:ext cx="10943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Fen ve T</a:t>
            </a:r>
            <a:r>
              <a:rPr lang="tr-TR" sz="1200" dirty="0">
                <a:solidFill>
                  <a:schemeClr val="bg1"/>
                </a:solidFill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44499" y="4581134"/>
            <a:ext cx="109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Yabancı Dil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du an thang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F3293"/>
      </a:accent1>
      <a:accent2>
        <a:srgbClr val="58BBB4"/>
      </a:accent2>
      <a:accent3>
        <a:srgbClr val="FA1230"/>
      </a:accent3>
      <a:accent4>
        <a:srgbClr val="C2CB44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Robo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du an thang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F3293"/>
      </a:accent1>
      <a:accent2>
        <a:srgbClr val="58BBB4"/>
      </a:accent2>
      <a:accent3>
        <a:srgbClr val="FA1230"/>
      </a:accent3>
      <a:accent4>
        <a:srgbClr val="C2CB44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Robo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4045</TotalTime>
  <Words>714</Words>
  <Application>Microsoft Office PowerPoint</Application>
  <PresentationFormat>Geniş ekran</PresentationFormat>
  <Paragraphs>253</Paragraphs>
  <Slides>24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24</vt:i4>
      </vt:variant>
    </vt:vector>
  </HeadingPairs>
  <TitlesOfParts>
    <vt:vector size="36" baseType="lpstr">
      <vt:lpstr>宋体</vt:lpstr>
      <vt:lpstr>Arial</vt:lpstr>
      <vt:lpstr>Calibri</vt:lpstr>
      <vt:lpstr>Oswald Regular</vt:lpstr>
      <vt:lpstr>Roboto</vt:lpstr>
      <vt:lpstr>Roboto Condensed</vt:lpstr>
      <vt:lpstr>Roboto Light</vt:lpstr>
      <vt:lpstr>Source Sans Pro Light</vt:lpstr>
      <vt:lpstr>Verdana</vt:lpstr>
      <vt:lpstr>Office Theme</vt:lpstr>
      <vt:lpstr>Ofis Teması</vt:lpstr>
      <vt:lpstr>1_Office Theme</vt:lpstr>
      <vt:lpstr>PowerPoint Sunusu</vt:lpstr>
      <vt:lpstr>                    LİSELERE YERLEŞTİRME NASIL YAPILACAK?</vt:lpstr>
      <vt:lpstr>SINAVLA ÖĞRENCİ ALAN LİSELER HANGİLERİ?</vt:lpstr>
      <vt:lpstr>SINAV ve YERLEŞTİME TAKVİMİ </vt:lpstr>
      <vt:lpstr>SORU SAYISI ve SINAV SÜRESİ</vt:lpstr>
      <vt:lpstr> SINAV KAÇ OTURUM OLACAK? </vt:lpstr>
      <vt:lpstr> SINAV SÜRESİ VE BAŞLAMA SAATİ? </vt:lpstr>
      <vt:lpstr>PowerPoint Sunusu</vt:lpstr>
      <vt:lpstr>HANGİ DERSTEN KAÇ SORU ÇIKACAK? </vt:lpstr>
      <vt:lpstr>TESTLERİN KATSAYILARI? </vt:lpstr>
      <vt:lpstr>SINAVIN DEĞERLENDİRİLMESİ </vt:lpstr>
      <vt:lpstr>SINAVIN DEĞERLENDİRİLMESİ </vt:lpstr>
      <vt:lpstr>Sınav Soruları Hangi Sınıflardan Olacak?</vt:lpstr>
      <vt:lpstr>SORULAR NASIL OLACAK? </vt:lpstr>
      <vt:lpstr>       </vt:lpstr>
      <vt:lpstr>SINAV ZORUNLU MU? </vt:lpstr>
      <vt:lpstr>TERCİHLER NASIL YAPILACAK? </vt:lpstr>
      <vt:lpstr>YEREL YERLEŞTİRME NASIL OLACAK? </vt:lpstr>
      <vt:lpstr>YEREL YERLEŞTİRMEDE ÖNCELİK? </vt:lpstr>
      <vt:lpstr>MERKEZİ YERLEŞTİRME NASIL OLACAK? </vt:lpstr>
      <vt:lpstr>BELİRLİ OKULLARDA YIĞILMA OLURSA! </vt:lpstr>
      <vt:lpstr>ÖZEL LİSELERE YERLEŞTİRME NASIL OLACAK? </vt:lpstr>
      <vt:lpstr>GÜZEL SANATLAR VE SPOR LİSELERİNE YERLEŞTİRME NASIL OLACAK? </vt:lpstr>
      <vt:lpstr>LİSELERE GEÇİŞ SİSTEMİ...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Tien Dung</dc:creator>
  <cp:lastModifiedBy>ismail ersoy</cp:lastModifiedBy>
  <cp:revision>333</cp:revision>
  <dcterms:created xsi:type="dcterms:W3CDTF">2014-09-22T14:05:42Z</dcterms:created>
  <dcterms:modified xsi:type="dcterms:W3CDTF">2024-10-01T19:53:38Z</dcterms:modified>
</cp:coreProperties>
</file>