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55" r:id="rId2"/>
    <p:sldMasterId id="2147483867" r:id="rId3"/>
    <p:sldMasterId id="2147483879" r:id="rId4"/>
    <p:sldMasterId id="2147483891" r:id="rId5"/>
    <p:sldMasterId id="2147483931" r:id="rId6"/>
  </p:sldMasterIdLst>
  <p:notesMasterIdLst>
    <p:notesMasterId r:id="rId46"/>
  </p:notesMasterIdLst>
  <p:sldIdLst>
    <p:sldId id="431" r:id="rId7"/>
    <p:sldId id="428" r:id="rId8"/>
    <p:sldId id="432" r:id="rId9"/>
    <p:sldId id="441" r:id="rId10"/>
    <p:sldId id="433" r:id="rId11"/>
    <p:sldId id="324" r:id="rId12"/>
    <p:sldId id="435" r:id="rId13"/>
    <p:sldId id="437" r:id="rId14"/>
    <p:sldId id="436" r:id="rId15"/>
    <p:sldId id="321" r:id="rId16"/>
    <p:sldId id="325" r:id="rId17"/>
    <p:sldId id="443" r:id="rId18"/>
    <p:sldId id="449" r:id="rId19"/>
    <p:sldId id="440" r:id="rId20"/>
    <p:sldId id="459" r:id="rId21"/>
    <p:sldId id="448" r:id="rId22"/>
    <p:sldId id="442" r:id="rId23"/>
    <p:sldId id="444" r:id="rId24"/>
    <p:sldId id="446" r:id="rId25"/>
    <p:sldId id="445" r:id="rId26"/>
    <p:sldId id="347" r:id="rId27"/>
    <p:sldId id="351" r:id="rId28"/>
    <p:sldId id="460" r:id="rId29"/>
    <p:sldId id="452" r:id="rId30"/>
    <p:sldId id="454" r:id="rId31"/>
    <p:sldId id="461" r:id="rId32"/>
    <p:sldId id="462" r:id="rId33"/>
    <p:sldId id="455" r:id="rId34"/>
    <p:sldId id="394" r:id="rId35"/>
    <p:sldId id="424" r:id="rId36"/>
    <p:sldId id="395" r:id="rId37"/>
    <p:sldId id="419" r:id="rId38"/>
    <p:sldId id="421" r:id="rId39"/>
    <p:sldId id="422" r:id="rId40"/>
    <p:sldId id="463" r:id="rId41"/>
    <p:sldId id="464" r:id="rId42"/>
    <p:sldId id="465" r:id="rId43"/>
    <p:sldId id="458" r:id="rId44"/>
    <p:sldId id="43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77" autoAdjust="0"/>
    <p:restoredTop sz="94629" autoAdjust="0"/>
  </p:normalViewPr>
  <p:slideViewPr>
    <p:cSldViewPr>
      <p:cViewPr>
        <p:scale>
          <a:sx n="39" d="100"/>
          <a:sy n="39" d="100"/>
        </p:scale>
        <p:origin x="-232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833D7-04DA-4492-9D8E-760AF8BB1A8D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E7790-EE2A-4407-808C-2CFDD357B06F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B6B01-30E9-4AC8-A1B7-A8AA36365F1A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27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426B6-6A3D-4958-9528-A91F4AFE9AA1}" type="slidenum">
              <a:rPr lang="tr-TR" smtClean="0"/>
              <a:pPr/>
              <a:t>28</a:t>
            </a:fld>
            <a:endParaRPr lang="tr-TR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BEC67-7B93-49EC-83DA-48BC941D332C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09149-5AB0-4B96-BC1F-B0131218BB22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DFD7B-677D-4CB4-8F0E-FADC481AC29F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9DE9B-AF6D-45A5-A19A-193946021400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4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9DE9B-AF6D-45A5-A19A-193946021400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4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80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0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23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99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81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97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451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398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94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68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913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515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2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977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44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575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73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096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86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963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30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588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734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583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197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227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59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785498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74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5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372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330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968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591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5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977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511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74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81023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455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817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753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137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975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659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924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34F02-B7BC-454F-A87B-EC311CA3F25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425693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4C79-DAA1-4276-94E6-9D05B47A481D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274938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E784-A3AC-4CB5-B769-B99F9413F97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16097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1471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C3D02-267E-4A57-A43C-1231834445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519312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F1E0-709A-4618-9BE6-5FE0DE411E0E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52488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DB3F-CBDC-4F54-A09C-C23CFBBC6A7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526340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B7D9-EEEB-4DCD-A244-11873A992865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836829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E9FE-D924-4FFA-B77A-4519A642A29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531388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2981-50A8-47E8-8634-B48B4C22E94D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889053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0A51-D1AF-4CEF-9EFE-4044F8A58CD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9333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54C09-560A-4D34-BDCC-631AA6DC9E8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33565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CF51-DA05-4F6D-8FA7-1C3344E8B4AD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353876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1C78-97EA-4816-BFE9-86A52015EB8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16901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21.10.2020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21.10.2020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9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21.10.2020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7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21.10.2020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0B110A-5D9F-4A08-A514-0209666BC8AE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21.10.2020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832612-6AAF-4E77-86F0-E57C4CEE22E9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9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E685307-5700-41F6-BC98-A706E68CA08F}" type="slidenum">
              <a:rPr lang="tr-TR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790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Grafi_i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6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audio" Target="../media/audio9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Cumalı\Desktop\VERİMLİ DERS ÇALIŞMA 2021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5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9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Verimli Çalışma Teknikleri Pano Dokümanı | REHBERLİK SERVİSİ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78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7090" name="Picture 2" descr="C:\Users\Cumalı\Desktop\VERİMLİ DERS ÇALIŞMA 2021\Çalışkanlık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124343-85F1-4D5A-8730-62EA7CE37D8C}" type="datetime1">
              <a:rPr lang="tr-TR" smtClean="0"/>
              <a:pPr/>
              <a:t>21.10.2020</a:t>
            </a:fld>
            <a:endParaRPr lang="tr-TR" smtClean="0"/>
          </a:p>
        </p:txBody>
      </p:sp>
      <p:sp>
        <p:nvSpPr>
          <p:cNvPr id="2052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1C6D5F-8682-4AFE-9705-D9967D93E4D7}" type="slidenum">
              <a:rPr lang="tr-TR" smtClean="0"/>
              <a:pPr/>
              <a:t>14</a:t>
            </a:fld>
            <a:endParaRPr lang="tr-TR" smtClean="0"/>
          </a:p>
        </p:txBody>
      </p:sp>
      <p:graphicFrame>
        <p:nvGraphicFramePr>
          <p:cNvPr id="60621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Grafik" r:id="rId4" imgW="4181339" imgH="3667256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06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06210" grpId="0"/>
      <p:bldOleChart spid="6062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FB6724-3E4B-496F-9ED8-0620C717CC1B}" type="datetime1">
              <a:rPr lang="tr-TR" smtClean="0"/>
              <a:pPr/>
              <a:t>21.10.2020</a:t>
            </a:fld>
            <a:endParaRPr lang="tr-TR" smtClean="0"/>
          </a:p>
        </p:txBody>
      </p:sp>
      <p:sp>
        <p:nvSpPr>
          <p:cNvPr id="2969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249B2-7EA3-496B-846E-BA9C6868F163}" type="slidenum">
              <a:rPr lang="tr-TR" smtClean="0"/>
              <a:pPr/>
              <a:t>16</a:t>
            </a:fld>
            <a:endParaRPr lang="tr-TR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9701" name="Picture 3" descr="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7620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FB6724-3E4B-496F-9ED8-0620C717CC1B}" type="datetime1">
              <a:rPr lang="tr-TR" smtClean="0"/>
              <a:pPr/>
              <a:t>21.10.2020</a:t>
            </a:fld>
            <a:endParaRPr lang="tr-TR" smtClean="0"/>
          </a:p>
        </p:txBody>
      </p:sp>
      <p:sp>
        <p:nvSpPr>
          <p:cNvPr id="2969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249B2-7EA3-496B-846E-BA9C6868F163}" type="slidenum">
              <a:rPr lang="tr-TR" smtClean="0"/>
              <a:pPr/>
              <a:t>17</a:t>
            </a:fld>
            <a:endParaRPr lang="tr-TR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9701" name="Picture 3" descr="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7620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Cumalı\Desktop\VERİMLİ DERS ÇALIŞMA 2021\Çalışma+Ortamının+Düzenlenmes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Çalışma Masası, Çilek Genç Odaları - White Serisi - ÇİL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4294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6066" name="Picture 2" descr="C:\Users\Cumalı\Desktop\VERİMLİ DERS ÇALIŞMA 2021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900113" y="763588"/>
            <a:ext cx="6769100" cy="17287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BAŞARI   ŞANS   DEĞİLDİR !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611188" y="3141663"/>
            <a:ext cx="3097212" cy="208915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ÇOK </a:t>
            </a:r>
          </a:p>
          <a:p>
            <a:pPr algn="ctr">
              <a:defRPr/>
            </a:pPr>
            <a:r>
              <a:rPr lang="tr-TR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ÇALIŞMAK İLE</a:t>
            </a:r>
          </a:p>
          <a:p>
            <a:pPr algn="ctr">
              <a:defRPr/>
            </a:pPr>
            <a:r>
              <a:rPr lang="tr-TR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DEĞİL</a:t>
            </a:r>
          </a:p>
        </p:txBody>
      </p:sp>
      <p:pic>
        <p:nvPicPr>
          <p:cNvPr id="96260" name="Picture 4" descr="ok_sol.gif (4962 bytes)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95738" y="3648075"/>
            <a:ext cx="2374900" cy="936625"/>
          </a:xfrm>
        </p:spPr>
      </p:pic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5292725" y="2492375"/>
            <a:ext cx="3024188" cy="30241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sz="2800" b="1" smtClean="0">
                <a:solidFill>
                  <a:srgbClr val="FF0000"/>
                </a:solidFill>
                <a:latin typeface="Comic Sans MS" pitchFamily="66" charset="0"/>
              </a:rPr>
              <a:t>ETKİLİ</a:t>
            </a:r>
          </a:p>
          <a:p>
            <a:pPr algn="ctr"/>
            <a:r>
              <a:rPr lang="tr-TR" sz="2800" b="1" smtClean="0">
                <a:solidFill>
                  <a:srgbClr val="FF0000"/>
                </a:solidFill>
                <a:latin typeface="Comic Sans MS" pitchFamily="66" charset="0"/>
              </a:rPr>
              <a:t>ÇALIŞMAK </a:t>
            </a:r>
          </a:p>
          <a:p>
            <a:pPr algn="ctr"/>
            <a:r>
              <a:rPr lang="tr-TR" sz="2800" b="1" smtClean="0">
                <a:solidFill>
                  <a:srgbClr val="FF0000"/>
                </a:solidFill>
                <a:latin typeface="Comic Sans MS" pitchFamily="66" charset="0"/>
              </a:rPr>
              <a:t>GEREKİR</a:t>
            </a:r>
          </a:p>
        </p:txBody>
      </p:sp>
    </p:spTree>
    <p:extLst>
      <p:ext uri="{BB962C8B-B14F-4D97-AF65-F5344CB8AC3E}">
        <p14:creationId xmlns:p14="http://schemas.microsoft.com/office/powerpoint/2010/main" xmlns="" val="32765612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nimBg="1"/>
      <p:bldP spid="962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15042" name="AutoShape 2" descr="7 creative ways teachers can get kids writing | OU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044" name="AutoShape 4" descr="7 creative ways teachers can get kids writing | OU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045" name="Picture 5" descr="C:\Users\Cumalı\Desktop\VERİMLİ DERS ÇALIŞMA 2021\shutterstock_259018115-e1510570774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77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9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C0BE38-C163-4F5C-9865-5B88D332A58B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620000" cy="838200"/>
          </a:xfrm>
        </p:spPr>
        <p:txBody>
          <a:bodyPr/>
          <a:lstStyle/>
          <a:p>
            <a:pPr eaLnBrk="1" hangingPunct="1"/>
            <a:r>
              <a:rPr lang="tr-TR" sz="3500" b="1" smtClean="0">
                <a:solidFill>
                  <a:srgbClr val="FF0066"/>
                </a:solidFill>
                <a:latin typeface="Tahoma" pitchFamily="34" charset="0"/>
              </a:rPr>
              <a:t>UNUTMAYINIZ….!!!!</a:t>
            </a:r>
            <a:endParaRPr lang="tr-TR" sz="3500" b="1" smtClean="0">
              <a:latin typeface="Tahoma" pitchFamily="34" charset="0"/>
            </a:endParaRP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88375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600" b="1" u="sng" smtClean="0">
                <a:latin typeface="Tahoma" pitchFamily="34" charset="0"/>
              </a:rPr>
              <a:t>SINIFTA [</a:t>
            </a:r>
            <a:r>
              <a:rPr lang="tr-TR" sz="2600" b="1" u="sng" smtClean="0">
                <a:solidFill>
                  <a:schemeClr val="hlink"/>
                </a:solidFill>
                <a:latin typeface="Tahoma" pitchFamily="34" charset="0"/>
              </a:rPr>
              <a:t>EĞİTİM ORTAMINDA</a:t>
            </a:r>
            <a:r>
              <a:rPr lang="tr-TR" sz="2600" b="1" u="sng" smtClean="0">
                <a:latin typeface="Tahoma" pitchFamily="34" charset="0"/>
              </a:rPr>
              <a:t>] ÖĞRENCİ</a:t>
            </a:r>
            <a:r>
              <a:rPr lang="tr-TR" sz="2600" b="1" smtClean="0">
                <a:latin typeface="Tahoma" pitchFamily="34" charset="0"/>
              </a:rPr>
              <a:t>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600" b="1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600" b="1" smtClean="0">
                <a:latin typeface="Tahoma" pitchFamily="34" charset="0"/>
              </a:rPr>
              <a:t>Okuduklarının         ......................	</a:t>
            </a:r>
            <a:r>
              <a:rPr lang="tr-TR" sz="2600" b="1" smtClean="0">
                <a:solidFill>
                  <a:schemeClr val="hlink"/>
                </a:solidFill>
                <a:latin typeface="Tahoma" pitchFamily="34" charset="0"/>
              </a:rPr>
              <a:t>% 10</a:t>
            </a:r>
            <a:r>
              <a:rPr lang="tr-TR" sz="2600" b="1" smtClean="0">
                <a:latin typeface="Tahoma" pitchFamily="34" charset="0"/>
              </a:rPr>
              <a:t>’unu,</a:t>
            </a:r>
          </a:p>
          <a:p>
            <a:pPr eaLnBrk="1" hangingPunct="1">
              <a:lnSpc>
                <a:spcPct val="80000"/>
              </a:lnSpc>
            </a:pPr>
            <a:r>
              <a:rPr lang="tr-TR" sz="2600" b="1" smtClean="0">
                <a:latin typeface="Tahoma" pitchFamily="34" charset="0"/>
              </a:rPr>
              <a:t>Duyduklarının         ......................	</a:t>
            </a:r>
            <a:r>
              <a:rPr lang="tr-TR" sz="2600" b="1" smtClean="0">
                <a:solidFill>
                  <a:schemeClr val="hlink"/>
                </a:solidFill>
                <a:latin typeface="Tahoma" pitchFamily="34" charset="0"/>
              </a:rPr>
              <a:t>% 20</a:t>
            </a:r>
            <a:r>
              <a:rPr lang="tr-TR" sz="2600" b="1" smtClean="0">
                <a:latin typeface="Tahoma" pitchFamily="34" charset="0"/>
              </a:rPr>
              <a:t>’sini,</a:t>
            </a:r>
          </a:p>
          <a:p>
            <a:pPr eaLnBrk="1" hangingPunct="1">
              <a:lnSpc>
                <a:spcPct val="80000"/>
              </a:lnSpc>
            </a:pPr>
            <a:r>
              <a:rPr lang="tr-TR" sz="2600" b="1" smtClean="0">
                <a:latin typeface="Tahoma" pitchFamily="34" charset="0"/>
              </a:rPr>
              <a:t>Gördüklerinin          ......................	</a:t>
            </a:r>
            <a:r>
              <a:rPr lang="tr-TR" sz="2600" b="1" smtClean="0">
                <a:solidFill>
                  <a:schemeClr val="hlink"/>
                </a:solidFill>
                <a:latin typeface="Tahoma" pitchFamily="34" charset="0"/>
              </a:rPr>
              <a:t>% 50</a:t>
            </a:r>
            <a:r>
              <a:rPr lang="tr-TR" sz="2600" b="1" smtClean="0">
                <a:latin typeface="Tahoma" pitchFamily="34" charset="0"/>
              </a:rPr>
              <a:t>’sini,</a:t>
            </a:r>
          </a:p>
          <a:p>
            <a:pPr eaLnBrk="1" hangingPunct="1">
              <a:lnSpc>
                <a:spcPct val="80000"/>
              </a:lnSpc>
            </a:pPr>
            <a:r>
              <a:rPr lang="tr-TR" sz="2600" b="1" smtClean="0">
                <a:latin typeface="Tahoma" pitchFamily="34" charset="0"/>
              </a:rPr>
              <a:t>Görüp duyduklarının ...................	</a:t>
            </a:r>
            <a:r>
              <a:rPr lang="tr-TR" sz="2600" b="1" smtClean="0">
                <a:solidFill>
                  <a:schemeClr val="hlink"/>
                </a:solidFill>
                <a:latin typeface="Tahoma" pitchFamily="34" charset="0"/>
              </a:rPr>
              <a:t>% 70</a:t>
            </a:r>
            <a:r>
              <a:rPr lang="tr-TR" sz="2600" b="1" smtClean="0">
                <a:latin typeface="Tahoma" pitchFamily="34" charset="0"/>
              </a:rPr>
              <a:t>’ini,</a:t>
            </a:r>
          </a:p>
          <a:p>
            <a:pPr eaLnBrk="1" hangingPunct="1">
              <a:lnSpc>
                <a:spcPct val="80000"/>
              </a:lnSpc>
            </a:pPr>
            <a:r>
              <a:rPr lang="tr-TR" sz="2600" b="1" smtClean="0">
                <a:latin typeface="Tahoma" pitchFamily="34" charset="0"/>
              </a:rPr>
              <a:t>Pratik yaparak tekrar ettiklerinin	</a:t>
            </a:r>
            <a:r>
              <a:rPr lang="tr-TR" sz="2600" b="1" smtClean="0">
                <a:solidFill>
                  <a:schemeClr val="hlink"/>
                </a:solidFill>
                <a:latin typeface="Tahoma" pitchFamily="34" charset="0"/>
              </a:rPr>
              <a:t>% 80</a:t>
            </a:r>
            <a:r>
              <a:rPr lang="tr-TR" sz="2600" b="1" smtClean="0">
                <a:latin typeface="Tahoma" pitchFamily="34" charset="0"/>
              </a:rPr>
              <a:t>’ini,</a:t>
            </a:r>
          </a:p>
          <a:p>
            <a:pPr eaLnBrk="1" hangingPunct="1">
              <a:lnSpc>
                <a:spcPct val="80000"/>
              </a:lnSpc>
            </a:pPr>
            <a:r>
              <a:rPr lang="tr-TR" sz="2600" b="1" smtClean="0">
                <a:latin typeface="Tahoma" pitchFamily="34" charset="0"/>
              </a:rPr>
              <a:t>Başkalarına öğrettiklerinin..........	</a:t>
            </a:r>
            <a:r>
              <a:rPr lang="tr-TR" sz="2600" b="1" smtClean="0">
                <a:solidFill>
                  <a:schemeClr val="hlink"/>
                </a:solidFill>
                <a:latin typeface="Tahoma" pitchFamily="34" charset="0"/>
              </a:rPr>
              <a:t>% 95</a:t>
            </a:r>
            <a:r>
              <a:rPr lang="tr-TR" sz="2600" b="1" smtClean="0">
                <a:latin typeface="Tahoma" pitchFamily="34" charset="0"/>
              </a:rPr>
              <a:t>’ini,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600" b="1" smtClean="0">
                <a:latin typeface="Tahoma" pitchFamily="34" charset="0"/>
              </a:rPr>
              <a:t>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300" b="1" smtClean="0">
                <a:solidFill>
                  <a:srgbClr val="FF0066"/>
                </a:solidFill>
                <a:latin typeface="Tahoma" pitchFamily="34" charset="0"/>
              </a:rPr>
              <a:t>                    </a:t>
            </a:r>
            <a:r>
              <a:rPr lang="tr-TR" sz="3200" b="1" smtClean="0">
                <a:solidFill>
                  <a:srgbClr val="FF0066"/>
                </a:solidFill>
                <a:latin typeface="Tahoma" pitchFamily="34" charset="0"/>
              </a:rPr>
              <a:t>HATIRLAYABİLİR….!!!!!!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/>
      <p:bldP spid="6318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25C63-F9AA-49C7-A74D-726A2D7BE40A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1447800" y="0"/>
            <a:ext cx="60198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tr-TR" sz="3600" b="1" dirty="0">
                <a:solidFill>
                  <a:schemeClr val="tx2"/>
                </a:solidFill>
                <a:latin typeface="Tahoma" pitchFamily="34" charset="0"/>
              </a:rPr>
              <a:t>   </a:t>
            </a:r>
            <a:r>
              <a:rPr lang="tr-TR" sz="3600" b="1" dirty="0">
                <a:solidFill>
                  <a:schemeClr val="accent4"/>
                </a:solidFill>
                <a:latin typeface="Tahoma" pitchFamily="34" charset="0"/>
              </a:rPr>
              <a:t>Kere Yazmak</a:t>
            </a:r>
          </a:p>
          <a:p>
            <a:pPr algn="r"/>
            <a:endParaRPr lang="tr-TR" sz="3600" b="1" dirty="0">
              <a:solidFill>
                <a:schemeClr val="tx2"/>
              </a:solidFill>
              <a:latin typeface="Tahoma" pitchFamily="34" charset="0"/>
            </a:endParaRPr>
          </a:p>
          <a:p>
            <a:pPr algn="r"/>
            <a:r>
              <a:rPr lang="tr-TR" sz="3200" b="1" dirty="0">
                <a:solidFill>
                  <a:schemeClr val="accent4"/>
                </a:solidFill>
                <a:latin typeface="Tahoma" pitchFamily="34" charset="0"/>
              </a:rPr>
              <a:t>Defa Okumaktan İyidir</a:t>
            </a:r>
          </a:p>
          <a:p>
            <a:pPr algn="r"/>
            <a:r>
              <a:rPr lang="tr-TR" sz="2000" dirty="0">
                <a:solidFill>
                  <a:srgbClr val="660033"/>
                </a:solidFill>
                <a:latin typeface="Tahoma" pitchFamily="34" charset="0"/>
              </a:rPr>
              <a:t>Çin Atasözü</a:t>
            </a:r>
          </a:p>
        </p:txBody>
      </p:sp>
      <p:sp>
        <p:nvSpPr>
          <p:cNvPr id="669699" name="Oval 3"/>
          <p:cNvSpPr>
            <a:spLocks noChangeArrowheads="1"/>
          </p:cNvSpPr>
          <p:nvPr/>
        </p:nvSpPr>
        <p:spPr bwMode="auto">
          <a:xfrm>
            <a:off x="3124200" y="0"/>
            <a:ext cx="1143000" cy="1066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tr-TR" sz="5400" b="1">
                <a:solidFill>
                  <a:srgbClr val="6600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69701" name="Oval 5"/>
          <p:cNvSpPr>
            <a:spLocks noChangeArrowheads="1"/>
          </p:cNvSpPr>
          <p:nvPr/>
        </p:nvSpPr>
        <p:spPr bwMode="auto">
          <a:xfrm>
            <a:off x="533400" y="3048000"/>
            <a:ext cx="8001000" cy="6096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tr-TR" sz="2800" b="1">
                <a:solidFill>
                  <a:srgbClr val="660033"/>
                </a:solidFill>
                <a:latin typeface="Times New Roman" pitchFamily="18" charset="0"/>
              </a:rPr>
              <a:t>Küçük kartonlara özet bilgiler yazın</a:t>
            </a:r>
          </a:p>
        </p:txBody>
      </p:sp>
      <p:sp>
        <p:nvSpPr>
          <p:cNvPr id="669702" name="Oval 6"/>
          <p:cNvSpPr>
            <a:spLocks noChangeArrowheads="1"/>
          </p:cNvSpPr>
          <p:nvPr/>
        </p:nvSpPr>
        <p:spPr bwMode="auto">
          <a:xfrm>
            <a:off x="1447800" y="1219200"/>
            <a:ext cx="1143000" cy="1066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tr-TR" sz="5400" b="1">
                <a:solidFill>
                  <a:srgbClr val="660033"/>
                </a:solidFill>
                <a:latin typeface="Times New Roman" pitchFamily="18" charset="0"/>
              </a:rPr>
              <a:t>10</a:t>
            </a:r>
          </a:p>
        </p:txBody>
      </p:sp>
      <p:pic>
        <p:nvPicPr>
          <p:cNvPr id="31751" name="Picture 10" descr="C:\Users\oem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733800"/>
            <a:ext cx="4343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6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25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 animBg="1" autoUpdateAnimBg="0"/>
      <p:bldP spid="669699" grpId="0" animBg="1" autoUpdateAnimBg="0"/>
      <p:bldP spid="669701" grpId="0" animBg="1" autoUpdateAnimBg="0"/>
      <p:bldP spid="66970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9769" y="194917"/>
            <a:ext cx="5220073" cy="569789"/>
          </a:xfrm>
          <a:ln w="19050"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atin typeface="+mn-lt"/>
                <a:cs typeface="Arial" charset="0"/>
              </a:rPr>
              <a:t>NOT TUTMA</a:t>
            </a:r>
          </a:p>
        </p:txBody>
      </p:sp>
      <p:pic>
        <p:nvPicPr>
          <p:cNvPr id="6" name="3 İçerik Yer Tutucusu" descr="1.bmp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6" y="980728"/>
            <a:ext cx="5274333" cy="4464494"/>
          </a:xfrm>
          <a:ln w="57150">
            <a:solidFill>
              <a:srgbClr val="FF0066"/>
            </a:solidFill>
          </a:ln>
        </p:spPr>
      </p:pic>
      <p:sp>
        <p:nvSpPr>
          <p:cNvPr id="7" name="4 Metin Yer Tutucusu"/>
          <p:cNvSpPr txBox="1">
            <a:spLocks/>
          </p:cNvSpPr>
          <p:nvPr/>
        </p:nvSpPr>
        <p:spPr>
          <a:xfrm>
            <a:off x="420759" y="5655466"/>
            <a:ext cx="8358188" cy="6969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5B9BD5"/>
              </a:buClr>
            </a:pPr>
            <a:r>
              <a:rPr lang="tr-TR" b="1">
                <a:solidFill>
                  <a:prstClr val="black"/>
                </a:solidFill>
                <a:latin typeface="Arial" charset="0"/>
                <a:cs typeface="Arial" charset="0"/>
              </a:rPr>
              <a:t>Not tutmada en önemli nokta; anlatılanların önemli kısımlarını kendi cümlelerimizle yazmaktır. </a:t>
            </a:r>
          </a:p>
          <a:p>
            <a:pPr fontAlgn="auto">
              <a:buClr>
                <a:srgbClr val="5B9BD5"/>
              </a:buClr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5585987" y="214387"/>
            <a:ext cx="3342853" cy="576064"/>
          </a:xfrm>
          <a:prstGeom prst="rect">
            <a:avLst/>
          </a:prstGeom>
          <a:ln w="28575">
            <a:solidFill>
              <a:srgbClr val="CCFF33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3200" dirty="0">
                <a:solidFill>
                  <a:prstClr val="black"/>
                </a:solidFill>
              </a:rPr>
              <a:t>ÖZET ÇIKARMA</a:t>
            </a:r>
          </a:p>
        </p:txBody>
      </p:sp>
      <p:grpSp>
        <p:nvGrpSpPr>
          <p:cNvPr id="2" name="Grup 5"/>
          <p:cNvGrpSpPr/>
          <p:nvPr/>
        </p:nvGrpSpPr>
        <p:grpSpPr>
          <a:xfrm>
            <a:off x="5436096" y="980728"/>
            <a:ext cx="3492742" cy="4464496"/>
            <a:chOff x="1187624" y="3222682"/>
            <a:chExt cx="3355865" cy="2455974"/>
          </a:xfrm>
          <a:solidFill>
            <a:srgbClr val="FDF9F5"/>
          </a:solidFill>
          <a:scene3d>
            <a:camera prst="orthographicFront"/>
            <a:lightRig rig="flat" dir="t"/>
          </a:scene3d>
        </p:grpSpPr>
        <p:sp>
          <p:nvSpPr>
            <p:cNvPr id="10" name="Dikdörtgen 9"/>
            <p:cNvSpPr/>
            <p:nvPr/>
          </p:nvSpPr>
          <p:spPr>
            <a:xfrm>
              <a:off x="1187624" y="3222682"/>
              <a:ext cx="3211848" cy="1792224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Dikdörtgen 10"/>
            <p:cNvSpPr/>
            <p:nvPr/>
          </p:nvSpPr>
          <p:spPr>
            <a:xfrm>
              <a:off x="1331640" y="3222682"/>
              <a:ext cx="3211849" cy="2455974"/>
            </a:xfrm>
            <a:prstGeom prst="rect">
              <a:avLst/>
            </a:prstGeom>
            <a:grpFill/>
            <a:ln w="57150">
              <a:solidFill>
                <a:srgbClr val="CCFF33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49784" rIns="0" bIns="53340" numCol="1" spcCol="1270" anchor="ctr" anchorCtr="0">
              <a:noAutofit/>
            </a:bodyPr>
            <a:lstStyle/>
            <a:p>
              <a:pPr defTabSz="622300" fontAlgn="auto">
                <a:lnSpc>
                  <a:spcPct val="150000"/>
                </a:lnSpc>
                <a:spcAft>
                  <a:spcPct val="35000"/>
                </a:spcAft>
              </a:pPr>
              <a:r>
                <a:rPr lang="tr-TR" b="1" dirty="0">
                  <a:solidFill>
                    <a:prstClr val="black"/>
                  </a:solidFill>
                  <a:latin typeface="Calibri Light"/>
                  <a:ea typeface="DotumChe" panose="020B0609000101010101" pitchFamily="49" charset="-127"/>
                </a:rPr>
                <a:t> Konuları kendi cümlelerimizle özet              haline getirip çalıştığımızda hatırlamamamız kolaylaşır.</a:t>
              </a:r>
            </a:p>
            <a:p>
              <a:pPr defTabSz="622300" fontAlgn="auto">
                <a:lnSpc>
                  <a:spcPct val="150000"/>
                </a:lnSpc>
                <a:spcAft>
                  <a:spcPct val="35000"/>
                </a:spcAft>
              </a:pPr>
              <a:r>
                <a:rPr lang="tr-TR" b="1" dirty="0">
                  <a:solidFill>
                    <a:prstClr val="black"/>
                  </a:solidFill>
                  <a:ea typeface="DotumChe" panose="020B0609000101010101" pitchFamily="49" charset="-127"/>
                </a:rPr>
                <a:t>Kitaplardaki bölüm/ünite sonlarındaki özetleri okuma alışkanlığı edinerek, metin ile özeti karşılaştırarak bu konudaki becerimizi geliştirebiliriz</a:t>
              </a:r>
              <a:r>
                <a:rPr lang="tr-TR" b="1" dirty="0">
                  <a:solidFill>
                    <a:prstClr val="black"/>
                  </a:solidFill>
                  <a:latin typeface="DotumChe" panose="020B0609000101010101" pitchFamily="49" charset="-127"/>
                  <a:ea typeface="DotumChe" panose="020B0609000101010101" pitchFamily="49" charset="-127"/>
                </a:rPr>
                <a:t>.</a:t>
              </a:r>
            </a:p>
            <a:p>
              <a:pPr algn="ctr" defTabSz="622300" fontAlgn="auto">
                <a:lnSpc>
                  <a:spcPct val="150000"/>
                </a:lnSpc>
                <a:spcAft>
                  <a:spcPct val="35000"/>
                </a:spcAft>
              </a:pPr>
              <a:endParaRPr lang="tr-TR" b="1" dirty="0">
                <a:solidFill>
                  <a:prstClr val="black"/>
                </a:solidFill>
                <a:latin typeface="Calibri Light"/>
                <a:ea typeface="DotumChe" panose="020B0609000101010101" pitchFamily="49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084069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7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138D4E2-5293-4BAE-98C5-AE4092A7FDDE}" type="datetime1">
              <a:rPr lang="tr-TR" smtClean="0"/>
              <a:pPr/>
              <a:t>21.10.2020</a:t>
            </a:fld>
            <a:endParaRPr lang="tr-TR" smtClean="0"/>
          </a:p>
        </p:txBody>
      </p:sp>
      <p:sp>
        <p:nvSpPr>
          <p:cNvPr id="3379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9C0CD-E4D0-4E79-852D-B1C489BC68AD}" type="slidenum">
              <a:rPr lang="tr-TR" smtClean="0"/>
              <a:pPr/>
              <a:t>28</a:t>
            </a:fld>
            <a:endParaRPr lang="tr-TR" smtClean="0"/>
          </a:p>
        </p:txBody>
      </p:sp>
      <p:pic>
        <p:nvPicPr>
          <p:cNvPr id="33796" name="Picture 2" descr="Bookbk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228600" y="1676400"/>
            <a:ext cx="42291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4000" b="1">
              <a:solidFill>
                <a:srgbClr val="FF3399"/>
              </a:solidFill>
              <a:latin typeface="Garamond" pitchFamily="18" charset="0"/>
            </a:endParaRPr>
          </a:p>
          <a:p>
            <a:endParaRPr lang="tr-TR" sz="4000" b="1">
              <a:solidFill>
                <a:srgbClr val="FF3399"/>
              </a:solidFill>
              <a:latin typeface="Garamond" pitchFamily="18" charset="0"/>
            </a:endParaRPr>
          </a:p>
          <a:p>
            <a:r>
              <a:rPr lang="tr-TR" sz="4000" b="1">
                <a:solidFill>
                  <a:srgbClr val="FF3399"/>
                </a:solidFill>
                <a:latin typeface="Garamond" pitchFamily="18" charset="0"/>
              </a:rPr>
              <a:t>1- “Aktif Katılımı” </a:t>
            </a:r>
          </a:p>
          <a:p>
            <a:r>
              <a:rPr lang="tr-TR" sz="4000" b="1">
                <a:solidFill>
                  <a:srgbClr val="FF3399"/>
                </a:solidFill>
                <a:latin typeface="Garamond" pitchFamily="18" charset="0"/>
              </a:rPr>
              <a:t>      sağlar.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4859338" y="1628775"/>
            <a:ext cx="30051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4000" b="1">
              <a:solidFill>
                <a:srgbClr val="FF3399"/>
              </a:solidFill>
              <a:latin typeface="Garamond" pitchFamily="18" charset="0"/>
            </a:endParaRPr>
          </a:p>
          <a:p>
            <a:endParaRPr lang="tr-TR" sz="4000" b="1">
              <a:solidFill>
                <a:srgbClr val="FF3399"/>
              </a:solidFill>
              <a:latin typeface="Garamond" pitchFamily="18" charset="0"/>
            </a:endParaRPr>
          </a:p>
          <a:p>
            <a:r>
              <a:rPr lang="tr-TR" sz="4000" b="1">
                <a:solidFill>
                  <a:srgbClr val="FF3399"/>
                </a:solidFill>
                <a:latin typeface="Garamond" pitchFamily="18" charset="0"/>
              </a:rPr>
              <a:t>2- Unutmayı </a:t>
            </a:r>
          </a:p>
          <a:p>
            <a:r>
              <a:rPr lang="tr-TR" sz="4000" b="1">
                <a:solidFill>
                  <a:srgbClr val="FF3399"/>
                </a:solidFill>
                <a:latin typeface="Garamond" pitchFamily="18" charset="0"/>
              </a:rPr>
              <a:t>    engeller</a:t>
            </a:r>
            <a:r>
              <a:rPr lang="tr-TR" sz="3600" b="1">
                <a:solidFill>
                  <a:srgbClr val="FF3399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628744" name="WordArt 8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6962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tr-TR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folHlink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92457" dir="4443276" sy="50000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  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0" grpId="0"/>
      <p:bldP spid="6287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İçerik Yer Tutucusu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464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Yemek düşünmek, açlığınızı gidermez.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Odun düşünmek, sizi ısıtmaz.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Bu örneklerde olduğu gibi insanın bir şeyi sadece düşünmesi ve istemesi de onu hedefine ulaştırmaz.</a:t>
            </a:r>
          </a:p>
          <a:p>
            <a:pPr>
              <a:buFont typeface="Wingdings" pitchFamily="2" charset="2"/>
              <a:buNone/>
            </a:pPr>
            <a:endParaRPr lang="tr-TR" smtClean="0"/>
          </a:p>
        </p:txBody>
      </p:sp>
      <p:sp>
        <p:nvSpPr>
          <p:cNvPr id="1229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094968-A562-4BEC-8DBF-02CBF62A82DB}" type="slidenum">
              <a:rPr lang="tr-TR" smtClean="0"/>
              <a:pPr/>
              <a:t>3</a:t>
            </a:fld>
            <a:endParaRPr lang="tr-TR" smtClean="0"/>
          </a:p>
        </p:txBody>
      </p:sp>
      <p:pic>
        <p:nvPicPr>
          <p:cNvPr id="12292" name="Picture 5" descr="C:\Users\oem\Desktop\370723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9718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:\Users\oem\Desktop\monke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05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i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4" y="980728"/>
            <a:ext cx="3033153" cy="2304256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539552" y="56612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000" b="1" i="1" dirty="0">
                <a:solidFill>
                  <a:srgbClr val="7030A0"/>
                </a:solidFill>
                <a:latin typeface="Calibri"/>
              </a:rPr>
              <a:t>BİR KİŞİNİN EN KOLAY VE İYİ ÖĞRENDİĞİ YOL; ONUN ÖĞRENME STİLİDİR. </a:t>
            </a:r>
          </a:p>
        </p:txBody>
      </p:sp>
      <p:pic>
        <p:nvPicPr>
          <p:cNvPr id="11" name="10 Resim" descr="fikirler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4" y="1484784"/>
            <a:ext cx="424259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Competitive-Ex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767" y="1193302"/>
            <a:ext cx="2002536" cy="3031236"/>
          </a:xfrm>
          <a:prstGeom prst="rect">
            <a:avLst/>
          </a:prstGeom>
        </p:spPr>
      </p:pic>
      <p:pic>
        <p:nvPicPr>
          <p:cNvPr id="8" name="7 Resim" descr="istock_000005811070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02213"/>
            <a:ext cx="2592288" cy="194421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2627784" y="234888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5400" b="1" i="1" dirty="0">
                <a:solidFill>
                  <a:srgbClr val="0070C0"/>
                </a:solidFill>
                <a:latin typeface="Calibri"/>
              </a:rPr>
              <a:t>DENEME SINAVLARI</a:t>
            </a:r>
          </a:p>
        </p:txBody>
      </p:sp>
      <p:pic>
        <p:nvPicPr>
          <p:cNvPr id="10" name="9 Resim" descr="hizli-okuma-yontemle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70570"/>
            <a:ext cx="30861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üşünen Kız Çocuğu.jpeg"/>
          <p:cNvPicPr>
            <a:picLocks noChangeAspect="1"/>
          </p:cNvPicPr>
          <p:nvPr/>
        </p:nvPicPr>
        <p:blipFill>
          <a:blip r:embed="rId2" cstate="print"/>
          <a:srcRect l="16925" r="18501" b="1256"/>
          <a:stretch>
            <a:fillRect/>
          </a:stretch>
        </p:blipFill>
        <p:spPr>
          <a:xfrm>
            <a:off x="20117" y="58115"/>
            <a:ext cx="1656184" cy="1841179"/>
          </a:xfrm>
          <a:prstGeom prst="rect">
            <a:avLst/>
          </a:prstGeom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1979712" y="188640"/>
            <a:ext cx="3888432" cy="864096"/>
          </a:xfrm>
          <a:prstGeom prst="wedgeRoundRectCallout">
            <a:avLst>
              <a:gd name="adj1" fmla="val -60026"/>
              <a:gd name="adj2" fmla="val 4376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195736" y="33265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i="1" dirty="0">
                <a:solidFill>
                  <a:srgbClr val="5B9BD5">
                    <a:lumMod val="75000"/>
                  </a:srgbClr>
                </a:solidFill>
                <a:latin typeface="Calibri"/>
              </a:rPr>
              <a:t>Neden denemelere girmeliyim? Evde soru çözmem yetmez mi?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555776" y="134077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solidFill>
                  <a:srgbClr val="C00000"/>
                </a:solidFill>
                <a:latin typeface="Calibri"/>
              </a:rPr>
              <a:t>DENEME SINAVLARININ AMACI</a:t>
            </a:r>
          </a:p>
        </p:txBody>
      </p:sp>
      <p:pic>
        <p:nvPicPr>
          <p:cNvPr id="8" name="7 Resim" descr="hour-glass-630.jpg"/>
          <p:cNvPicPr>
            <a:picLocks noChangeAspect="1"/>
          </p:cNvPicPr>
          <p:nvPr/>
        </p:nvPicPr>
        <p:blipFill>
          <a:blip r:embed="rId3" cstate="print"/>
          <a:srcRect l="36633" r="35148" b="21324"/>
          <a:stretch>
            <a:fillRect/>
          </a:stretch>
        </p:blipFill>
        <p:spPr>
          <a:xfrm>
            <a:off x="935597" y="3259142"/>
            <a:ext cx="360040" cy="648072"/>
          </a:xfrm>
          <a:prstGeom prst="rect">
            <a:avLst/>
          </a:prstGeom>
        </p:spPr>
      </p:pic>
      <p:pic>
        <p:nvPicPr>
          <p:cNvPr id="9" name="8 Resim" descr="fikirler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875" y="3938493"/>
            <a:ext cx="977839" cy="818142"/>
          </a:xfrm>
          <a:prstGeom prst="rect">
            <a:avLst/>
          </a:prstGeom>
        </p:spPr>
      </p:pic>
      <p:pic>
        <p:nvPicPr>
          <p:cNvPr id="10" name="9 Resim" descr="brainPow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372201" y="1844824"/>
            <a:ext cx="2263425" cy="2448272"/>
          </a:xfrm>
          <a:prstGeom prst="rect">
            <a:avLst/>
          </a:prstGeom>
        </p:spPr>
      </p:pic>
      <p:pic>
        <p:nvPicPr>
          <p:cNvPr id="11" name="10 Resim" descr="sor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634" y="2648163"/>
            <a:ext cx="789990" cy="593824"/>
          </a:xfrm>
          <a:prstGeom prst="rect">
            <a:avLst/>
          </a:prstGeom>
        </p:spPr>
      </p:pic>
      <p:pic>
        <p:nvPicPr>
          <p:cNvPr id="12" name="11 Resim" descr="bildu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1114" y="4878922"/>
            <a:ext cx="720080" cy="720080"/>
          </a:xfrm>
          <a:prstGeom prst="rect">
            <a:avLst/>
          </a:prstGeom>
        </p:spPr>
      </p:pic>
      <p:pic>
        <p:nvPicPr>
          <p:cNvPr id="14" name="13 Resim" descr="6Tpyyk8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16" y="1915425"/>
            <a:ext cx="820376" cy="764704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827584" y="213285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FF0000"/>
                </a:solidFill>
                <a:latin typeface="Calibri"/>
              </a:rPr>
              <a:t>Duyguları kontrol altında tutmayı öğrenmek.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1192807" y="275073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rgbClr val="7030A0"/>
                </a:solidFill>
                <a:latin typeface="Calibri"/>
              </a:rPr>
              <a:t>Konu eksiklerini saptamak.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1331108" y="3395189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FF0000"/>
                </a:solidFill>
                <a:latin typeface="Calibri"/>
              </a:rPr>
              <a:t>Zaman ayarlaması yapmak.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1979712" y="406078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7030A0"/>
                </a:solidFill>
                <a:latin typeface="Calibri"/>
              </a:rPr>
              <a:t>Sınav anında uygulanabilecek en verimli sistemi bulmak, sınav stratejisini belirlemek.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2143212" y="494657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FF0000"/>
                </a:solidFill>
                <a:latin typeface="Calibri"/>
              </a:rPr>
              <a:t>Çalışma programını, deneme sonuçlarına göre gözden geçirmek ve güncellemek.</a:t>
            </a:r>
          </a:p>
        </p:txBody>
      </p:sp>
      <p:pic>
        <p:nvPicPr>
          <p:cNvPr id="20" name="19 Resim" descr="k_21123218_ogrenci.png"/>
          <p:cNvPicPr>
            <a:picLocks noChangeAspect="1"/>
          </p:cNvPicPr>
          <p:nvPr/>
        </p:nvPicPr>
        <p:blipFill>
          <a:blip r:embed="rId9" cstate="print"/>
          <a:srcRect l="22000" r="11501" b="22000"/>
          <a:stretch>
            <a:fillRect/>
          </a:stretch>
        </p:blipFill>
        <p:spPr>
          <a:xfrm>
            <a:off x="1771156" y="5594050"/>
            <a:ext cx="949715" cy="696226"/>
          </a:xfrm>
          <a:prstGeom prst="rect">
            <a:avLst/>
          </a:prstGeom>
        </p:spPr>
      </p:pic>
      <p:sp>
        <p:nvSpPr>
          <p:cNvPr id="21" name="20 Metin kutusu"/>
          <p:cNvSpPr txBox="1"/>
          <p:nvPr/>
        </p:nvSpPr>
        <p:spPr>
          <a:xfrm>
            <a:off x="2720869" y="566170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7030A0"/>
                </a:solidFill>
                <a:latin typeface="Calibri"/>
              </a:rPr>
              <a:t>Uygulanan sınav kurallarına uyum sağlamak, bu kuralların davranış olarak yerleşmesini sağlamak.</a:t>
            </a:r>
          </a:p>
        </p:txBody>
      </p:sp>
    </p:spTree>
    <p:extLst>
      <p:ext uri="{BB962C8B-B14F-4D97-AF65-F5344CB8AC3E}">
        <p14:creationId xmlns:p14="http://schemas.microsoft.com/office/powerpoint/2010/main" xmlns="" val="8194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37574" y="1051935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4000" b="1" i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/>
              </a:rPr>
              <a:t>SORULARI ÇÖZERKEN </a:t>
            </a:r>
          </a:p>
        </p:txBody>
      </p:sp>
      <p:pic>
        <p:nvPicPr>
          <p:cNvPr id="5" name="4 Resim" descr="teogkazanim.jpg"/>
          <p:cNvPicPr>
            <a:picLocks noChangeAspect="1"/>
          </p:cNvPicPr>
          <p:nvPr/>
        </p:nvPicPr>
        <p:blipFill>
          <a:blip r:embed="rId2" cstate="print"/>
          <a:srcRect l="24800"/>
          <a:stretch>
            <a:fillRect/>
          </a:stretch>
        </p:blipFill>
        <p:spPr>
          <a:xfrm>
            <a:off x="5760132" y="1028146"/>
            <a:ext cx="3383868" cy="220621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39552" y="22048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120323" y="22048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BD582C"/>
                </a:solidFill>
                <a:latin typeface="Calibri"/>
              </a:rPr>
              <a:t>Talimatları/sorunun ne demek istediğini anlayın. Olumlu/olumsuz kavramlara dikkat edin. Yanlışlar, soruyu yanlış okumaktan kaynaklanabiliyor.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979712" y="357301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E48312"/>
                </a:solidFill>
                <a:latin typeface="Calibri"/>
              </a:rPr>
              <a:t>Karar  vermeden önce tüm seçenekleri okuyun.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2897690" y="44178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BD582C"/>
                </a:solidFill>
                <a:latin typeface="Calibri"/>
              </a:rPr>
              <a:t>Açıkça yanlış olan seçenekleri eleyin.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3491880" y="53732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E48312"/>
                </a:solidFill>
                <a:latin typeface="Calibri"/>
              </a:rPr>
              <a:t>Emin olmadığınız sorulara işaret koyup devam edin.</a:t>
            </a:r>
          </a:p>
        </p:txBody>
      </p:sp>
      <p:sp>
        <p:nvSpPr>
          <p:cNvPr id="3" name="Köşeli Çift Ayraç 2"/>
          <p:cNvSpPr/>
          <p:nvPr/>
        </p:nvSpPr>
        <p:spPr>
          <a:xfrm>
            <a:off x="431540" y="2420888"/>
            <a:ext cx="612068" cy="422756"/>
          </a:xfrm>
          <a:prstGeom prst="chevron">
            <a:avLst/>
          </a:prstGeom>
          <a:solidFill>
            <a:srgbClr val="BD582C"/>
          </a:solidFill>
          <a:ln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Köşeli Çift Ayraç 11"/>
          <p:cNvSpPr/>
          <p:nvPr/>
        </p:nvSpPr>
        <p:spPr>
          <a:xfrm>
            <a:off x="1187624" y="3562382"/>
            <a:ext cx="612068" cy="422756"/>
          </a:xfrm>
          <a:prstGeom prst="chevron">
            <a:avLst/>
          </a:prstGeom>
          <a:solidFill>
            <a:srgbClr val="E48312"/>
          </a:solidFill>
          <a:ln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3" name="Köşeli Çift Ayraç 12"/>
          <p:cNvSpPr/>
          <p:nvPr/>
        </p:nvSpPr>
        <p:spPr>
          <a:xfrm>
            <a:off x="1979712" y="4446404"/>
            <a:ext cx="612068" cy="422756"/>
          </a:xfrm>
          <a:prstGeom prst="chevron">
            <a:avLst/>
          </a:prstGeom>
          <a:solidFill>
            <a:srgbClr val="BD582C"/>
          </a:solidFill>
          <a:ln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4" name="Köşeli Çift Ayraç 13"/>
          <p:cNvSpPr/>
          <p:nvPr/>
        </p:nvSpPr>
        <p:spPr>
          <a:xfrm>
            <a:off x="2483768" y="5373216"/>
            <a:ext cx="612068" cy="422756"/>
          </a:xfrm>
          <a:prstGeom prst="chevron">
            <a:avLst/>
          </a:prstGeom>
          <a:solidFill>
            <a:srgbClr val="E48312"/>
          </a:solidFill>
          <a:ln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1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Anlamlı sözler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“Taşı delen suyun gücü değil, damlaların </a:t>
            </a:r>
            <a:r>
              <a:rPr lang="tr-TR" dirty="0" smtClean="0"/>
              <a:t>sürekliliğidir</a:t>
            </a:r>
            <a:r>
              <a:rPr lang="tr-TR" dirty="0"/>
              <a:t>.” Latin </a:t>
            </a:r>
            <a:r>
              <a:rPr lang="tr-TR" dirty="0" smtClean="0"/>
              <a:t>Atasözü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059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Offical\Desktop\YÖNETMELİK\bam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635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61"/>
          <p:cNvSpPr>
            <a:spLocks noChangeArrowheads="1"/>
          </p:cNvSpPr>
          <p:nvPr/>
        </p:nvSpPr>
        <p:spPr bwMode="auto">
          <a:xfrm>
            <a:off x="5410200" y="0"/>
            <a:ext cx="3733800" cy="6324600"/>
          </a:xfrm>
          <a:prstGeom prst="rect">
            <a:avLst/>
          </a:prstGeom>
          <a:solidFill>
            <a:srgbClr val="660066"/>
          </a:solidFill>
          <a:ln w="9525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3010" name="Rectangle 2050"/>
          <p:cNvSpPr>
            <a:spLocks noChangeArrowheads="1"/>
          </p:cNvSpPr>
          <p:nvPr/>
        </p:nvSpPr>
        <p:spPr bwMode="auto">
          <a:xfrm>
            <a:off x="152400" y="457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sz="3600" b="1">
                <a:latin typeface="Tahoma" pitchFamily="34" charset="0"/>
              </a:rPr>
              <a:t>BAŞARABİLMEK</a:t>
            </a:r>
            <a:r>
              <a:rPr lang="tr-TR" sz="3600" b="1">
                <a:latin typeface="Broadway" pitchFamily="82" charset="0"/>
              </a:rPr>
              <a:t> </a:t>
            </a:r>
            <a:r>
              <a:rPr lang="tr-TR" sz="3600" b="1">
                <a:latin typeface="Tahoma" pitchFamily="34" charset="0"/>
              </a:rPr>
              <a:t>İÇİN</a:t>
            </a:r>
            <a:r>
              <a:rPr lang="tr-TR" sz="3600" b="1">
                <a:solidFill>
                  <a:srgbClr val="0066FF"/>
                </a:solidFill>
                <a:latin typeface="Broadway" pitchFamily="82" charset="0"/>
              </a:rPr>
              <a:t> </a:t>
            </a:r>
            <a:endParaRPr lang="tr-TR" sz="480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43011" name="Rectangle 2051"/>
          <p:cNvSpPr>
            <a:spLocks noChangeArrowheads="1"/>
          </p:cNvSpPr>
          <p:nvPr/>
        </p:nvSpPr>
        <p:spPr bwMode="auto">
          <a:xfrm>
            <a:off x="152400" y="15240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sz="3600" b="1">
                <a:latin typeface="Tahoma" pitchFamily="34" charset="0"/>
              </a:rPr>
              <a:t>ÖNCELİKLE</a:t>
            </a:r>
          </a:p>
        </p:txBody>
      </p:sp>
      <p:sp>
        <p:nvSpPr>
          <p:cNvPr id="43012" name="Rectangle 2052"/>
          <p:cNvSpPr>
            <a:spLocks noChangeArrowheads="1"/>
          </p:cNvSpPr>
          <p:nvPr/>
        </p:nvSpPr>
        <p:spPr bwMode="auto">
          <a:xfrm>
            <a:off x="152400" y="25908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sz="3600" b="1">
                <a:latin typeface="Tahoma" pitchFamily="34" charset="0"/>
              </a:rPr>
              <a:t>BAŞARACAĞINIZA</a:t>
            </a:r>
          </a:p>
        </p:txBody>
      </p:sp>
      <p:sp>
        <p:nvSpPr>
          <p:cNvPr id="43016" name="Text Box 2056"/>
          <p:cNvSpPr txBox="1">
            <a:spLocks noChangeArrowheads="1"/>
          </p:cNvSpPr>
          <p:nvPr/>
        </p:nvSpPr>
        <p:spPr bwMode="auto">
          <a:xfrm>
            <a:off x="228600" y="385445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sz="3600" b="1">
                <a:solidFill>
                  <a:srgbClr val="FF0000"/>
                </a:solidFill>
                <a:latin typeface="Tahoma" pitchFamily="34" charset="0"/>
              </a:rPr>
              <a:t>YÜREKTEN</a:t>
            </a:r>
          </a:p>
        </p:txBody>
      </p:sp>
      <p:sp>
        <p:nvSpPr>
          <p:cNvPr id="43017" name="Rectangle 2057"/>
          <p:cNvSpPr>
            <a:spLocks noChangeArrowheads="1"/>
          </p:cNvSpPr>
          <p:nvPr/>
        </p:nvSpPr>
        <p:spPr bwMode="auto">
          <a:xfrm>
            <a:off x="228600" y="5029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sz="3600" b="1">
                <a:latin typeface="Tahoma" pitchFamily="34" charset="0"/>
              </a:rPr>
              <a:t>İNANIN !</a:t>
            </a:r>
          </a:p>
        </p:txBody>
      </p:sp>
      <p:pic>
        <p:nvPicPr>
          <p:cNvPr id="22536" name="Picture 2058" descr="yürek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2060"/>
          <p:cNvSpPr>
            <a:spLocks noChangeArrowheads="1"/>
          </p:cNvSpPr>
          <p:nvPr/>
        </p:nvSpPr>
        <p:spPr bwMode="auto">
          <a:xfrm flipV="1">
            <a:off x="0" y="6858000"/>
            <a:ext cx="9144000" cy="46038"/>
          </a:xfrm>
          <a:prstGeom prst="rect">
            <a:avLst/>
          </a:prstGeom>
          <a:solidFill>
            <a:srgbClr val="333333"/>
          </a:solidFill>
          <a:ln w="9525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  <p:bldP spid="43016" grpId="0" autoUpdateAnimBg="0"/>
      <p:bldP spid="4301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770A20-57CC-443A-A313-E6FE67CD784F}" type="datetime1">
              <a:rPr lang="tr-TR" smtClean="0"/>
              <a:pPr/>
              <a:t>21.10.2020</a:t>
            </a:fld>
            <a:endParaRPr lang="tr-TR" smtClean="0"/>
          </a:p>
        </p:txBody>
      </p:sp>
      <p:sp>
        <p:nvSpPr>
          <p:cNvPr id="41987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00BE4C-6897-48EC-88D2-4F18191D03F5}" type="slidenum">
              <a:rPr lang="tr-TR" smtClean="0"/>
              <a:pPr/>
              <a:t>39</a:t>
            </a:fld>
            <a:endParaRPr lang="tr-TR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8868DA-C4C9-4095-AF1C-174CCA17EC8F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610600" cy="129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AU" sz="5100" b="1" smtClean="0"/>
              <a:t>Başarının 3 Anahtarı</a:t>
            </a:r>
            <a:endParaRPr lang="en-AU" smtClean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2209800"/>
            <a:ext cx="5867400" cy="41386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4700" i="1" smtClean="0"/>
              <a:t>1.Kendine güven duyma.</a:t>
            </a:r>
          </a:p>
          <a:p>
            <a:pPr eaLnBrk="1" hangingPunct="1">
              <a:lnSpc>
                <a:spcPct val="90000"/>
              </a:lnSpc>
            </a:pPr>
            <a:r>
              <a:rPr lang="en-AU" sz="4700" i="1" smtClean="0"/>
              <a:t>2. </a:t>
            </a:r>
            <a:r>
              <a:rPr lang="tr-TR" sz="4700" i="1" smtClean="0"/>
              <a:t>Ulaşılabilir </a:t>
            </a:r>
            <a:r>
              <a:rPr lang="en-AU" sz="4700" i="1" smtClean="0"/>
              <a:t>bir hedef belirleme.</a:t>
            </a:r>
          </a:p>
          <a:p>
            <a:pPr eaLnBrk="1" hangingPunct="1">
              <a:lnSpc>
                <a:spcPct val="90000"/>
              </a:lnSpc>
            </a:pPr>
            <a:r>
              <a:rPr lang="en-AU" sz="4700" i="1" smtClean="0"/>
              <a:t>3.Sistemli çalışma.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1463" y="2209800"/>
            <a:ext cx="3005137" cy="3886200"/>
            <a:chOff x="171" y="1392"/>
            <a:chExt cx="1893" cy="2448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71" y="1392"/>
            <a:ext cx="631" cy="1152"/>
          </p:xfrm>
          <a:graphic>
            <a:graphicData uri="http://schemas.openxmlformats.org/presentationml/2006/ole">
              <p:oleObj spid="_x0000_s4098" name="Klip" r:id="rId8" imgW="1395360" imgH="2658600" progId="MS_ClipArt_Gallery.2">
                <p:embed/>
              </p:oleObj>
            </a:graphicData>
          </a:graphic>
        </p:graphicFrame>
        <p:graphicFrame>
          <p:nvGraphicFramePr>
            <p:cNvPr id="1027" name="Object 6"/>
            <p:cNvGraphicFramePr>
              <a:graphicFrameLocks noChangeAspect="1"/>
            </p:cNvGraphicFramePr>
            <p:nvPr/>
          </p:nvGraphicFramePr>
          <p:xfrm>
            <a:off x="802" y="2064"/>
            <a:ext cx="631" cy="1152"/>
          </p:xfrm>
          <a:graphic>
            <a:graphicData uri="http://schemas.openxmlformats.org/presentationml/2006/ole">
              <p:oleObj spid="_x0000_s4099" name="Klip" r:id="rId9" imgW="1395360" imgH="2658600" progId="MS_ClipArt_Gallery.2">
                <p:embed/>
              </p:oleObj>
            </a:graphicData>
          </a:graphic>
        </p:graphicFrame>
        <p:graphicFrame>
          <p:nvGraphicFramePr>
            <p:cNvPr id="1028" name="Object 7"/>
            <p:cNvGraphicFramePr>
              <a:graphicFrameLocks noChangeAspect="1"/>
            </p:cNvGraphicFramePr>
            <p:nvPr/>
          </p:nvGraphicFramePr>
          <p:xfrm>
            <a:off x="1433" y="2688"/>
            <a:ext cx="631" cy="1152"/>
          </p:xfrm>
          <a:graphic>
            <a:graphicData uri="http://schemas.openxmlformats.org/presentationml/2006/ole">
              <p:oleObj spid="_x0000_s4100" name="Klip" r:id="rId10" imgW="1395360" imgH="2658600" progId="MS_ClipArt_Gallery.2">
                <p:embed/>
              </p:oleObj>
            </a:graphicData>
          </a:graphic>
        </p:graphicFrame>
      </p:grpSp>
    </p:spTree>
  </p:cSld>
  <p:clrMapOvr>
    <a:masterClrMapping/>
  </p:clrMapOvr>
  <p:transition spd="med">
    <p:zoom/>
    <p:sndAc>
      <p:stSnd>
        <p:snd r:embed="rId4" name="K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animBg="1" autoUpdateAnimBg="0"/>
      <p:bldP spid="6942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>
            <a:normAutofit fontScale="90000"/>
          </a:bodyPr>
          <a:lstStyle/>
          <a:p>
            <a:r>
              <a:rPr lang="tr-TR" sz="5400" b="1" smtClean="0">
                <a:solidFill>
                  <a:schemeClr val="hlink"/>
                </a:solidFill>
                <a:latin typeface="Monotype Corsiva" pitchFamily="66" charset="0"/>
              </a:rPr>
              <a:t>HEDEFİNİZ BELLİ Mİ ?</a:t>
            </a:r>
            <a:endParaRPr lang="en-AU" sz="540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6769100" cy="1944688"/>
          </a:xfrm>
        </p:spPr>
        <p:txBody>
          <a:bodyPr/>
          <a:lstStyle/>
          <a:p>
            <a:r>
              <a:rPr lang="en-AU" smtClean="0">
                <a:solidFill>
                  <a:schemeClr val="tx2"/>
                </a:solidFill>
                <a:latin typeface="Comic Sans MS" pitchFamily="66" charset="0"/>
              </a:rPr>
              <a:t>Hedefi belli olmayan gemiye hiçbir rüzgar </a:t>
            </a:r>
            <a:r>
              <a:rPr lang="tr-TR" smtClean="0">
                <a:solidFill>
                  <a:schemeClr val="tx2"/>
                </a:solidFill>
                <a:latin typeface="Comic Sans MS" pitchFamily="66" charset="0"/>
              </a:rPr>
              <a:t>y</a:t>
            </a:r>
            <a:r>
              <a:rPr lang="en-AU" smtClean="0">
                <a:solidFill>
                  <a:schemeClr val="tx2"/>
                </a:solidFill>
                <a:latin typeface="Comic Sans MS" pitchFamily="66" charset="0"/>
              </a:rPr>
              <a:t>ardım etmez.</a:t>
            </a:r>
            <a:endParaRPr lang="tr-TR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2400" smtClean="0"/>
              <a:t>     </a:t>
            </a:r>
            <a:endParaRPr lang="en-AU" sz="2400" smtClean="0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685800" y="685800"/>
          <a:ext cx="6934200" cy="518796"/>
        </p:xfrm>
        <a:graphic>
          <a:graphicData uri="http://schemas.openxmlformats.org/drawingml/2006/table">
            <a:tbl>
              <a:tblPr/>
              <a:tblGrid>
                <a:gridCol w="6934200"/>
              </a:tblGrid>
              <a:tr h="1524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r-TR" sz="1400" b="0" dirty="0" smtClean="0"/>
                        <a:t>"Arzu ettiği hedefe varmak isteyen kişi, yalnızca tek bir yol izlemeli, başka yollara dalarak vakit kaybetmemelidir." (Seneca)</a:t>
                      </a:r>
                      <a:endParaRPr kumimoji="1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8442" name="Picture 12" descr="C:\Users\oem\Desktop\gem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19400"/>
            <a:ext cx="391953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4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6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40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0"/>
          <p:cNvSpPr>
            <a:spLocks noChangeArrowheads="1"/>
          </p:cNvSpPr>
          <p:nvPr/>
        </p:nvSpPr>
        <p:spPr bwMode="auto">
          <a:xfrm>
            <a:off x="2438400" y="6591300"/>
            <a:ext cx="7848600" cy="533400"/>
          </a:xfrm>
          <a:prstGeom prst="rect">
            <a:avLst/>
          </a:prstGeom>
          <a:solidFill>
            <a:srgbClr val="333333"/>
          </a:solidFill>
          <a:ln w="9525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i="1"/>
              <a:t>Zengintest dershanesi</a:t>
            </a:r>
          </a:p>
        </p:txBody>
      </p:sp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2514600" y="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11111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4400" b="1">
                <a:latin typeface="Albertus Extra Bold" pitchFamily="34" charset="0"/>
              </a:rPr>
              <a:t>NEDEN İYİ BİR </a:t>
            </a:r>
          </a:p>
          <a:p>
            <a:pPr algn="ctr">
              <a:defRPr/>
            </a:pPr>
            <a:r>
              <a:rPr lang="tr-TR" sz="4400" b="1">
                <a:latin typeface="Albertus Extra Bold" pitchFamily="34" charset="0"/>
              </a:rPr>
              <a:t>EĞİTİM ALMALIYIM ?</a:t>
            </a:r>
          </a:p>
        </p:txBody>
      </p:sp>
      <p:sp>
        <p:nvSpPr>
          <p:cNvPr id="40963" name="Rectangle 1027"/>
          <p:cNvSpPr>
            <a:spLocks noChangeArrowheads="1"/>
          </p:cNvSpPr>
          <p:nvPr/>
        </p:nvSpPr>
        <p:spPr bwMode="auto">
          <a:xfrm>
            <a:off x="2819400" y="20574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tr-TR" sz="2800" b="1" dirty="0">
                <a:latin typeface="Times New Roman" pitchFamily="18" charset="0"/>
              </a:rPr>
              <a:t>İstediğim mesleğe sahip olmak için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tr-TR" sz="2800" b="1" dirty="0">
                <a:latin typeface="Times New Roman" pitchFamily="18" charset="0"/>
              </a:rPr>
              <a:t>Hayat standartlarımı yükseltmek için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tr-TR" sz="2800" b="1" dirty="0">
                <a:latin typeface="Times New Roman" pitchFamily="18" charset="0"/>
              </a:rPr>
              <a:t>Kültürlü bir insan olmak için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tr-TR" sz="2800" b="1" dirty="0">
                <a:latin typeface="Times New Roman" pitchFamily="18" charset="0"/>
              </a:rPr>
              <a:t>Kendi yeteneklerimi kanıtlamak için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tr-TR" sz="2800" b="1" dirty="0">
                <a:latin typeface="Times New Roman" pitchFamily="18" charset="0"/>
              </a:rPr>
              <a:t>Annem babam istediği için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tr-TR" sz="2800" b="1" dirty="0">
                <a:latin typeface="Times New Roman" pitchFamily="18" charset="0"/>
              </a:rPr>
              <a:t>Yapacak başka işim olmadığı için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tr-TR" sz="2800" b="1" dirty="0">
              <a:latin typeface="Times New Roman" pitchFamily="18" charset="0"/>
            </a:endParaRPr>
          </a:p>
        </p:txBody>
      </p:sp>
      <p:sp>
        <p:nvSpPr>
          <p:cNvPr id="40965" name="AutoShape 1029" descr="401_J_JuiceDrop"/>
          <p:cNvSpPr>
            <a:spLocks noChangeArrowheads="1"/>
          </p:cNvSpPr>
          <p:nvPr/>
        </p:nvSpPr>
        <p:spPr bwMode="auto">
          <a:xfrm>
            <a:off x="0" y="0"/>
            <a:ext cx="2743200" cy="6858000"/>
          </a:xfrm>
          <a:prstGeom prst="flowChartDelay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sq">
            <a:noFill/>
            <a:miter lim="800000"/>
            <a:headEnd/>
            <a:tailEnd/>
          </a:ln>
          <a:effectLst>
            <a:outerShdw dist="96720" dir="1391915" algn="ctr" rotWithShape="0">
              <a:srgbClr val="333333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0969" name="Picture 1033" descr="gradu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28825"/>
            <a:ext cx="2057400" cy="4829175"/>
          </a:xfrm>
          <a:prstGeom prst="rect">
            <a:avLst/>
          </a:prstGeom>
          <a:noFill/>
          <a:effectLst>
            <a:outerShdw dist="117088" dir="13236078" algn="ctr" rotWithShape="0">
              <a:schemeClr val="folHlink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3F9890-F40F-422D-9CEB-5BA3D560B20A}" type="datetime1">
              <a:rPr lang="tr-TR" smtClean="0"/>
              <a:pPr/>
              <a:t>21.10.2020</a:t>
            </a:fld>
            <a:endParaRPr lang="tr-TR" smtClean="0"/>
          </a:p>
        </p:txBody>
      </p:sp>
      <p:sp>
        <p:nvSpPr>
          <p:cNvPr id="1741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3E56E8-65AD-4678-A209-86F0C7158FB9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2099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tr-TR" sz="260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600" smtClean="0">
                <a:solidFill>
                  <a:srgbClr val="660066"/>
                </a:solidFill>
              </a:rPr>
              <a:t>Niçin ders çalışmalıyım?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tr-TR" sz="2600" smtClean="0">
              <a:solidFill>
                <a:srgbClr val="660066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600" smtClean="0"/>
              <a:t>Bu soruya yanıt ararken biraz düşünün ve yaşama yüklediğiniz anlamla (değerlerinizle) paralel ve tutarlı bir yanıt bulmaya çalışın. </a:t>
            </a:r>
          </a:p>
        </p:txBody>
      </p:sp>
      <p:sp>
        <p:nvSpPr>
          <p:cNvPr id="559108" name="WordArt 4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6121400" cy="7921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tr-TR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folHlink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92457" dir="4443276" sy="50000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                 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5029200"/>
            <a:ext cx="8615363" cy="946150"/>
          </a:xfrm>
          <a:prstGeom prst="rect">
            <a:avLst/>
          </a:prstGeom>
          <a:solidFill>
            <a:srgbClr val="FFCCFF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just"/>
            <a:r>
              <a:rPr kumimoji="1" lang="tr-TR" sz="2800" i="1">
                <a:latin typeface="Comic Sans MS" pitchFamily="66" charset="0"/>
              </a:rPr>
              <a:t>Herkes dünyayı değiştirmekten bahsediyor ama kimse kendini değiştirmeye çalışmıyor.</a:t>
            </a:r>
            <a:r>
              <a:rPr kumimoji="1" lang="tr-TR" sz="2800">
                <a:latin typeface="Comic Sans MS" pitchFamily="66" charset="0"/>
              </a:rPr>
              <a:t> </a:t>
            </a:r>
            <a:r>
              <a:rPr kumimoji="1" lang="tr-TR" sz="2800" b="1" i="1">
                <a:latin typeface="Comic Sans MS" pitchFamily="66" charset="0"/>
              </a:rPr>
              <a:t>TOLSTOY</a:t>
            </a:r>
          </a:p>
        </p:txBody>
      </p:sp>
      <p:pic>
        <p:nvPicPr>
          <p:cNvPr id="17415" name="Picture 8" descr="C:\Users\oem\Desktop\images0H2V34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8600"/>
            <a:ext cx="31051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sndAc>
      <p:stSnd>
        <p:snd r:embed="rId4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b="1" smtClean="0">
                <a:solidFill>
                  <a:srgbClr val="FF0066"/>
                </a:solidFill>
              </a:rPr>
              <a:t>Amacınızı belirlemede kendinize şunları sorun?</a:t>
            </a:r>
            <a:br>
              <a:rPr lang="tr-TR" sz="3200" b="1" smtClean="0">
                <a:solidFill>
                  <a:srgbClr val="FF0066"/>
                </a:solidFill>
              </a:rPr>
            </a:br>
            <a:endParaRPr lang="tr-TR" sz="3200" b="1" smtClean="0">
              <a:solidFill>
                <a:srgbClr val="FF006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915025" cy="4373563"/>
          </a:xfrm>
        </p:spPr>
        <p:txBody>
          <a:bodyPr/>
          <a:lstStyle/>
          <a:p>
            <a:pPr eaLnBrk="1" hangingPunct="1"/>
            <a:r>
              <a:rPr lang="tr-TR" sz="2800" smtClean="0"/>
              <a:t>Hangi mesleği yapıyor olmak istersiniz? </a:t>
            </a:r>
          </a:p>
          <a:p>
            <a:pPr eaLnBrk="1" hangingPunct="1"/>
            <a:r>
              <a:rPr lang="tr-TR" sz="2800" smtClean="0"/>
              <a:t>Nasıl bir yaşam tarzı size uygundur? </a:t>
            </a:r>
          </a:p>
          <a:p>
            <a:pPr eaLnBrk="1" hangingPunct="1"/>
            <a:r>
              <a:rPr lang="tr-TR" sz="2800" smtClean="0"/>
              <a:t>Nerede ve ne yapıyor olmak sizi mutlu eder?</a:t>
            </a:r>
          </a:p>
        </p:txBody>
      </p:sp>
      <p:pic>
        <p:nvPicPr>
          <p:cNvPr id="16388" name="Picture 4" descr="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92888" y="3330575"/>
            <a:ext cx="2551112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|2.3|15.7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oyalı Kalemler">
  <a:themeElements>
    <a:clrScheme name="Boyalı Kalemler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Boyalı Kaleml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oyalı Kalemle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776</Words>
  <Application>Microsoft Office PowerPoint</Application>
  <PresentationFormat>Ekran Gösterisi (4:3)</PresentationFormat>
  <Paragraphs>199</Paragraphs>
  <Slides>39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39</vt:i4>
      </vt:variant>
    </vt:vector>
  </HeadingPairs>
  <TitlesOfParts>
    <vt:vector size="47" baseType="lpstr">
      <vt:lpstr>Cumba</vt:lpstr>
      <vt:lpstr>3_Office Teması</vt:lpstr>
      <vt:lpstr>4_Office Teması</vt:lpstr>
      <vt:lpstr>5_Office Teması</vt:lpstr>
      <vt:lpstr>6_Office Teması</vt:lpstr>
      <vt:lpstr>2_Boyalı Kalemler</vt:lpstr>
      <vt:lpstr>Microsoft Excel Grafiği</vt:lpstr>
      <vt:lpstr>Microsoft Clip Gallery</vt:lpstr>
      <vt:lpstr>Slayt 1</vt:lpstr>
      <vt:lpstr>Slayt 2</vt:lpstr>
      <vt:lpstr>Slayt 3</vt:lpstr>
      <vt:lpstr>Başarının 3 Anahtarı</vt:lpstr>
      <vt:lpstr>HEDEFİNİZ BELLİ Mİ ?</vt:lpstr>
      <vt:lpstr>VERİMLİ DERS ÇALIŞMA YÖNTEMLERİ</vt:lpstr>
      <vt:lpstr>Slayt 7</vt:lpstr>
      <vt:lpstr>Slayt 8</vt:lpstr>
      <vt:lpstr>Amacınızı belirlemede kendinize şunları sorun? </vt:lpstr>
      <vt:lpstr>NİÇİN OKULA GİDİYORUZ; AMACIMIZ NE?</vt:lpstr>
      <vt:lpstr>MOTİVASYON (İSTEK VE İNANMAK)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DERSİ DERSTE ÖĞRENMEK, SOSYAL ETKİNLİKLERİNE ZAMAN VE İMKAN SAĞLAR</vt:lpstr>
      <vt:lpstr>TEKRAR</vt:lpstr>
      <vt:lpstr>Neden Düzenli Tekrar Yapmam Gerekiyor?</vt:lpstr>
      <vt:lpstr>UNUTMAYINIZ….!!!!</vt:lpstr>
      <vt:lpstr>Slayt 25</vt:lpstr>
      <vt:lpstr>NOT TUTMA</vt:lpstr>
      <vt:lpstr>İYİ NOT TUTMANIN ÖN ŞARTI</vt:lpstr>
      <vt:lpstr>Slayt 28</vt:lpstr>
      <vt:lpstr>HEDEFE NASIL ULAŞILIR?</vt:lpstr>
      <vt:lpstr>Slayt 30</vt:lpstr>
      <vt:lpstr>FARKLI KAYNAKLARDAN YARARLANMAK</vt:lpstr>
      <vt:lpstr>Slayt 32</vt:lpstr>
      <vt:lpstr>Slayt 33</vt:lpstr>
      <vt:lpstr>Slayt 34</vt:lpstr>
      <vt:lpstr>Slayt 35</vt:lpstr>
      <vt:lpstr>Anlamlı sözler</vt:lpstr>
      <vt:lpstr>Slayt 37</vt:lpstr>
      <vt:lpstr>Slayt 38</vt:lpstr>
      <vt:lpstr>Slayt 39</vt:lpstr>
    </vt:vector>
  </TitlesOfParts>
  <Company>Rehberlik ve Araştırma Merkezi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Cumalı</cp:lastModifiedBy>
  <cp:revision>71</cp:revision>
  <cp:lastPrinted>1601-01-01T00:00:00Z</cp:lastPrinted>
  <dcterms:created xsi:type="dcterms:W3CDTF">2012-10-11T05:58:57Z</dcterms:created>
  <dcterms:modified xsi:type="dcterms:W3CDTF">2020-10-21T08:40:05Z</dcterms:modified>
</cp:coreProperties>
</file>