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56" r:id="rId2"/>
    <p:sldMasterId id="2147483781" r:id="rId3"/>
    <p:sldMasterId id="2147483793" r:id="rId4"/>
    <p:sldMasterId id="2147483805" r:id="rId5"/>
    <p:sldMasterId id="2147483817" r:id="rId6"/>
    <p:sldMasterId id="2147483841" r:id="rId7"/>
    <p:sldMasterId id="2147483853" r:id="rId8"/>
    <p:sldMasterId id="2147483865" r:id="rId9"/>
    <p:sldMasterId id="2147483877" r:id="rId10"/>
    <p:sldMasterId id="2147483889" r:id="rId11"/>
    <p:sldMasterId id="2147483901" r:id="rId12"/>
    <p:sldMasterId id="2147483913" r:id="rId13"/>
    <p:sldMasterId id="2147483925" r:id="rId14"/>
    <p:sldMasterId id="2147483937" r:id="rId15"/>
  </p:sldMasterIdLst>
  <p:notesMasterIdLst>
    <p:notesMasterId r:id="rId53"/>
  </p:notesMasterIdLst>
  <p:sldIdLst>
    <p:sldId id="256" r:id="rId16"/>
    <p:sldId id="308" r:id="rId17"/>
    <p:sldId id="298" r:id="rId18"/>
    <p:sldId id="300" r:id="rId19"/>
    <p:sldId id="309" r:id="rId20"/>
    <p:sldId id="332" r:id="rId21"/>
    <p:sldId id="333" r:id="rId22"/>
    <p:sldId id="341" r:id="rId23"/>
    <p:sldId id="335" r:id="rId24"/>
    <p:sldId id="336" r:id="rId25"/>
    <p:sldId id="337" r:id="rId26"/>
    <p:sldId id="339" r:id="rId27"/>
    <p:sldId id="292" r:id="rId28"/>
    <p:sldId id="343" r:id="rId29"/>
    <p:sldId id="338" r:id="rId30"/>
    <p:sldId id="345" r:id="rId31"/>
    <p:sldId id="344" r:id="rId32"/>
    <p:sldId id="317" r:id="rId33"/>
    <p:sldId id="322" r:id="rId34"/>
    <p:sldId id="323" r:id="rId35"/>
    <p:sldId id="318" r:id="rId36"/>
    <p:sldId id="316" r:id="rId37"/>
    <p:sldId id="340" r:id="rId38"/>
    <p:sldId id="342" r:id="rId39"/>
    <p:sldId id="271" r:id="rId40"/>
    <p:sldId id="273" r:id="rId41"/>
    <p:sldId id="274" r:id="rId42"/>
    <p:sldId id="275" r:id="rId43"/>
    <p:sldId id="276" r:id="rId44"/>
    <p:sldId id="307" r:id="rId45"/>
    <p:sldId id="296" r:id="rId46"/>
    <p:sldId id="287" r:id="rId47"/>
    <p:sldId id="301" r:id="rId48"/>
    <p:sldId id="324" r:id="rId49"/>
    <p:sldId id="327" r:id="rId50"/>
    <p:sldId id="325" r:id="rId51"/>
    <p:sldId id="331" r:id="rId5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51118736-487B-49F7-BDB2-B63CE1519E9E}">
          <p14:sldIdLst>
            <p14:sldId id="256"/>
            <p14:sldId id="308"/>
            <p14:sldId id="298"/>
            <p14:sldId id="300"/>
            <p14:sldId id="309"/>
            <p14:sldId id="332"/>
            <p14:sldId id="333"/>
            <p14:sldId id="341"/>
            <p14:sldId id="335"/>
            <p14:sldId id="336"/>
            <p14:sldId id="337"/>
            <p14:sldId id="339"/>
            <p14:sldId id="292"/>
            <p14:sldId id="343"/>
            <p14:sldId id="338"/>
            <p14:sldId id="345"/>
            <p14:sldId id="344"/>
            <p14:sldId id="317"/>
            <p14:sldId id="322"/>
            <p14:sldId id="323"/>
            <p14:sldId id="318"/>
            <p14:sldId id="316"/>
            <p14:sldId id="340"/>
            <p14:sldId id="342"/>
            <p14:sldId id="271"/>
            <p14:sldId id="273"/>
            <p14:sldId id="274"/>
            <p14:sldId id="275"/>
            <p14:sldId id="276"/>
            <p14:sldId id="307"/>
            <p14:sldId id="296"/>
            <p14:sldId id="287"/>
            <p14:sldId id="301"/>
            <p14:sldId id="324"/>
            <p14:sldId id="327"/>
            <p14:sldId id="325"/>
            <p14:sldId id="33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EDC1F-D7C9-4404-A294-ED5867CC7F42}" type="doc">
      <dgm:prSet loTypeId="urn:microsoft.com/office/officeart/2005/8/layout/matrix2" loCatId="matrix" qsTypeId="urn:microsoft.com/office/officeart/2005/8/quickstyle/3d1" qsCatId="3D" csTypeId="urn:microsoft.com/office/officeart/2005/8/colors/colorful2" csCatId="colorful" phldr="1"/>
      <dgm:spPr/>
      <dgm:t>
        <a:bodyPr/>
        <a:lstStyle/>
        <a:p>
          <a:endParaRPr lang="tr-TR"/>
        </a:p>
      </dgm:t>
    </dgm:pt>
    <dgm:pt modelId="{7BC68437-6109-4CC7-8504-C2E1EC9CAB2D}">
      <dgm:prSet phldrT="[Metin]"/>
      <dgm:spPr/>
      <dgm:t>
        <a:bodyPr/>
        <a:lstStyle/>
        <a:p>
          <a:r>
            <a:rPr lang="tr-TR" dirty="0" smtClean="0"/>
            <a:t>FİZİKSEL GELİŞİM</a:t>
          </a:r>
          <a:endParaRPr lang="tr-TR" dirty="0"/>
        </a:p>
      </dgm:t>
    </dgm:pt>
    <dgm:pt modelId="{607E2098-5E0C-401B-83DC-EB33AAD44D3F}" type="parTrans" cxnId="{1DCF052A-C1B0-4E4C-9DA4-8F6302806FBE}">
      <dgm:prSet/>
      <dgm:spPr/>
      <dgm:t>
        <a:bodyPr/>
        <a:lstStyle/>
        <a:p>
          <a:endParaRPr lang="tr-TR"/>
        </a:p>
      </dgm:t>
    </dgm:pt>
    <dgm:pt modelId="{B6F6F48A-C2E6-4226-B0B2-8DA47ADDE753}" type="sibTrans" cxnId="{1DCF052A-C1B0-4E4C-9DA4-8F6302806FBE}">
      <dgm:prSet/>
      <dgm:spPr/>
      <dgm:t>
        <a:bodyPr/>
        <a:lstStyle/>
        <a:p>
          <a:endParaRPr lang="tr-TR"/>
        </a:p>
      </dgm:t>
    </dgm:pt>
    <dgm:pt modelId="{2A5CEDAA-51AB-4EEB-BA85-B01AD9C2040E}">
      <dgm:prSet phldrT="[Metin]"/>
      <dgm:spPr/>
      <dgm:t>
        <a:bodyPr/>
        <a:lstStyle/>
        <a:p>
          <a:r>
            <a:rPr lang="tr-TR" dirty="0" smtClean="0"/>
            <a:t>ZİHİNSEL GELİŞİM</a:t>
          </a:r>
          <a:endParaRPr lang="tr-TR" dirty="0"/>
        </a:p>
      </dgm:t>
    </dgm:pt>
    <dgm:pt modelId="{6394EDE5-7F77-4859-B74D-535EAF071CB6}" type="parTrans" cxnId="{EB5612E9-64B5-4B12-B4F1-62428607D1C5}">
      <dgm:prSet/>
      <dgm:spPr/>
      <dgm:t>
        <a:bodyPr/>
        <a:lstStyle/>
        <a:p>
          <a:endParaRPr lang="tr-TR"/>
        </a:p>
      </dgm:t>
    </dgm:pt>
    <dgm:pt modelId="{B24590B6-7C6B-4847-935E-D9D7AFBED328}" type="sibTrans" cxnId="{EB5612E9-64B5-4B12-B4F1-62428607D1C5}">
      <dgm:prSet/>
      <dgm:spPr/>
      <dgm:t>
        <a:bodyPr/>
        <a:lstStyle/>
        <a:p>
          <a:endParaRPr lang="tr-TR"/>
        </a:p>
      </dgm:t>
    </dgm:pt>
    <dgm:pt modelId="{A40464CD-14CE-4142-9F1B-D4BA721BF993}">
      <dgm:prSet phldrT="[Metin]"/>
      <dgm:spPr/>
      <dgm:t>
        <a:bodyPr/>
        <a:lstStyle/>
        <a:p>
          <a:r>
            <a:rPr lang="tr-TR" dirty="0" smtClean="0"/>
            <a:t>DUYGUSAL GELİŞİM</a:t>
          </a:r>
          <a:endParaRPr lang="tr-TR" dirty="0"/>
        </a:p>
      </dgm:t>
    </dgm:pt>
    <dgm:pt modelId="{43B90596-43A0-470C-8B49-84EA5CF84664}" type="parTrans" cxnId="{32DADC97-2B88-4CDA-9518-DB8D68BB6CD6}">
      <dgm:prSet/>
      <dgm:spPr/>
      <dgm:t>
        <a:bodyPr/>
        <a:lstStyle/>
        <a:p>
          <a:endParaRPr lang="tr-TR"/>
        </a:p>
      </dgm:t>
    </dgm:pt>
    <dgm:pt modelId="{DA1E5E72-A890-4311-A56D-76608DD19428}" type="sibTrans" cxnId="{32DADC97-2B88-4CDA-9518-DB8D68BB6CD6}">
      <dgm:prSet/>
      <dgm:spPr/>
      <dgm:t>
        <a:bodyPr/>
        <a:lstStyle/>
        <a:p>
          <a:endParaRPr lang="tr-TR"/>
        </a:p>
      </dgm:t>
    </dgm:pt>
    <dgm:pt modelId="{65EFA97C-9CED-4565-9706-903C090C7F89}">
      <dgm:prSet phldrT="[Metin]"/>
      <dgm:spPr/>
      <dgm:t>
        <a:bodyPr/>
        <a:lstStyle/>
        <a:p>
          <a:r>
            <a:rPr lang="tr-TR" dirty="0" smtClean="0"/>
            <a:t>SOSYAL GELİŞİM</a:t>
          </a:r>
          <a:endParaRPr lang="tr-TR" dirty="0"/>
        </a:p>
      </dgm:t>
    </dgm:pt>
    <dgm:pt modelId="{9D6B0DCA-94A5-4E1E-94A0-E3F512A92C7E}" type="parTrans" cxnId="{4DFEE179-13EF-4914-93E0-5B65B194FD3C}">
      <dgm:prSet/>
      <dgm:spPr/>
      <dgm:t>
        <a:bodyPr/>
        <a:lstStyle/>
        <a:p>
          <a:endParaRPr lang="tr-TR"/>
        </a:p>
      </dgm:t>
    </dgm:pt>
    <dgm:pt modelId="{F6DDA4C2-E609-46BD-8048-8FDEE04B03C7}" type="sibTrans" cxnId="{4DFEE179-13EF-4914-93E0-5B65B194FD3C}">
      <dgm:prSet/>
      <dgm:spPr/>
      <dgm:t>
        <a:bodyPr/>
        <a:lstStyle/>
        <a:p>
          <a:endParaRPr lang="tr-TR"/>
        </a:p>
      </dgm:t>
    </dgm:pt>
    <dgm:pt modelId="{025959BC-9FB7-4080-82AA-E51B79861B72}" type="pres">
      <dgm:prSet presAssocID="{9D5EDC1F-D7C9-4404-A294-ED5867CC7F42}" presName="matrix" presStyleCnt="0">
        <dgm:presLayoutVars>
          <dgm:chMax val="1"/>
          <dgm:dir/>
          <dgm:resizeHandles val="exact"/>
        </dgm:presLayoutVars>
      </dgm:prSet>
      <dgm:spPr/>
      <dgm:t>
        <a:bodyPr/>
        <a:lstStyle/>
        <a:p>
          <a:endParaRPr lang="tr-TR"/>
        </a:p>
      </dgm:t>
    </dgm:pt>
    <dgm:pt modelId="{2E0D9AEC-99BF-4040-ADAF-68E3C6135EE3}" type="pres">
      <dgm:prSet presAssocID="{9D5EDC1F-D7C9-4404-A294-ED5867CC7F42}" presName="axisShape" presStyleLbl="bgShp" presStyleIdx="0" presStyleCnt="1" custScaleX="154216"/>
      <dgm:spPr/>
    </dgm:pt>
    <dgm:pt modelId="{D0DC365D-80DE-4F7E-8208-EA12F9E3C2B0}" type="pres">
      <dgm:prSet presAssocID="{9D5EDC1F-D7C9-4404-A294-ED5867CC7F42}" presName="rect1" presStyleLbl="node1" presStyleIdx="0" presStyleCnt="4" custScaleX="135095" custLinFactNeighborX="-26589" custLinFactNeighborY="368">
        <dgm:presLayoutVars>
          <dgm:chMax val="0"/>
          <dgm:chPref val="0"/>
          <dgm:bulletEnabled val="1"/>
        </dgm:presLayoutVars>
      </dgm:prSet>
      <dgm:spPr/>
      <dgm:t>
        <a:bodyPr/>
        <a:lstStyle/>
        <a:p>
          <a:endParaRPr lang="tr-TR"/>
        </a:p>
      </dgm:t>
    </dgm:pt>
    <dgm:pt modelId="{780B34D7-97E1-4E0C-B31E-1F77E8CEE0EA}" type="pres">
      <dgm:prSet presAssocID="{9D5EDC1F-D7C9-4404-A294-ED5867CC7F42}" presName="rect2" presStyleLbl="node1" presStyleIdx="1" presStyleCnt="4" custScaleX="137441" custLinFactNeighborX="28740" custLinFactNeighborY="368">
        <dgm:presLayoutVars>
          <dgm:chMax val="0"/>
          <dgm:chPref val="0"/>
          <dgm:bulletEnabled val="1"/>
        </dgm:presLayoutVars>
      </dgm:prSet>
      <dgm:spPr/>
      <dgm:t>
        <a:bodyPr/>
        <a:lstStyle/>
        <a:p>
          <a:endParaRPr lang="tr-TR"/>
        </a:p>
      </dgm:t>
    </dgm:pt>
    <dgm:pt modelId="{36EA582F-3F02-4B40-BEB1-A792CA0E1CF0}" type="pres">
      <dgm:prSet presAssocID="{9D5EDC1F-D7C9-4404-A294-ED5867CC7F42}" presName="rect3" presStyleLbl="node1" presStyleIdx="2" presStyleCnt="4" custScaleX="132654" custLinFactNeighborX="-27810" custLinFactNeighborY="2519">
        <dgm:presLayoutVars>
          <dgm:chMax val="0"/>
          <dgm:chPref val="0"/>
          <dgm:bulletEnabled val="1"/>
        </dgm:presLayoutVars>
      </dgm:prSet>
      <dgm:spPr/>
      <dgm:t>
        <a:bodyPr/>
        <a:lstStyle/>
        <a:p>
          <a:endParaRPr lang="tr-TR"/>
        </a:p>
      </dgm:t>
    </dgm:pt>
    <dgm:pt modelId="{EA4E5F5E-48B5-4415-A1CE-CE03D79BDAAF}" type="pres">
      <dgm:prSet presAssocID="{9D5EDC1F-D7C9-4404-A294-ED5867CC7F42}" presName="rect4" presStyleLbl="node1" presStyleIdx="3" presStyleCnt="4" custScaleX="139302" custLinFactNeighborX="27519" custLinFactNeighborY="2519">
        <dgm:presLayoutVars>
          <dgm:chMax val="0"/>
          <dgm:chPref val="0"/>
          <dgm:bulletEnabled val="1"/>
        </dgm:presLayoutVars>
      </dgm:prSet>
      <dgm:spPr/>
      <dgm:t>
        <a:bodyPr/>
        <a:lstStyle/>
        <a:p>
          <a:endParaRPr lang="tr-TR"/>
        </a:p>
      </dgm:t>
    </dgm:pt>
  </dgm:ptLst>
  <dgm:cxnLst>
    <dgm:cxn modelId="{1DCF052A-C1B0-4E4C-9DA4-8F6302806FBE}" srcId="{9D5EDC1F-D7C9-4404-A294-ED5867CC7F42}" destId="{7BC68437-6109-4CC7-8504-C2E1EC9CAB2D}" srcOrd="0" destOrd="0" parTransId="{607E2098-5E0C-401B-83DC-EB33AAD44D3F}" sibTransId="{B6F6F48A-C2E6-4226-B0B2-8DA47ADDE753}"/>
    <dgm:cxn modelId="{4165254B-61E5-4D42-A548-0423A01BFB1E}" type="presOf" srcId="{9D5EDC1F-D7C9-4404-A294-ED5867CC7F42}" destId="{025959BC-9FB7-4080-82AA-E51B79861B72}" srcOrd="0" destOrd="0" presId="urn:microsoft.com/office/officeart/2005/8/layout/matrix2"/>
    <dgm:cxn modelId="{EB5612E9-64B5-4B12-B4F1-62428607D1C5}" srcId="{9D5EDC1F-D7C9-4404-A294-ED5867CC7F42}" destId="{2A5CEDAA-51AB-4EEB-BA85-B01AD9C2040E}" srcOrd="1" destOrd="0" parTransId="{6394EDE5-7F77-4859-B74D-535EAF071CB6}" sibTransId="{B24590B6-7C6B-4847-935E-D9D7AFBED328}"/>
    <dgm:cxn modelId="{24ED37DC-1EAA-4DAF-88E5-6E8AFE21981B}" type="presOf" srcId="{2A5CEDAA-51AB-4EEB-BA85-B01AD9C2040E}" destId="{780B34D7-97E1-4E0C-B31E-1F77E8CEE0EA}" srcOrd="0" destOrd="0" presId="urn:microsoft.com/office/officeart/2005/8/layout/matrix2"/>
    <dgm:cxn modelId="{A5DEB496-76BD-458E-B78B-FAD77D1D3A09}" type="presOf" srcId="{65EFA97C-9CED-4565-9706-903C090C7F89}" destId="{EA4E5F5E-48B5-4415-A1CE-CE03D79BDAAF}" srcOrd="0" destOrd="0" presId="urn:microsoft.com/office/officeart/2005/8/layout/matrix2"/>
    <dgm:cxn modelId="{82207818-8B2B-4E1D-9E7F-4ACF2C54115D}" type="presOf" srcId="{A40464CD-14CE-4142-9F1B-D4BA721BF993}" destId="{36EA582F-3F02-4B40-BEB1-A792CA0E1CF0}" srcOrd="0" destOrd="0" presId="urn:microsoft.com/office/officeart/2005/8/layout/matrix2"/>
    <dgm:cxn modelId="{4DFEE179-13EF-4914-93E0-5B65B194FD3C}" srcId="{9D5EDC1F-D7C9-4404-A294-ED5867CC7F42}" destId="{65EFA97C-9CED-4565-9706-903C090C7F89}" srcOrd="3" destOrd="0" parTransId="{9D6B0DCA-94A5-4E1E-94A0-E3F512A92C7E}" sibTransId="{F6DDA4C2-E609-46BD-8048-8FDEE04B03C7}"/>
    <dgm:cxn modelId="{66DB28F4-BA43-457A-B870-2F1A0909CA31}" type="presOf" srcId="{7BC68437-6109-4CC7-8504-C2E1EC9CAB2D}" destId="{D0DC365D-80DE-4F7E-8208-EA12F9E3C2B0}" srcOrd="0" destOrd="0" presId="urn:microsoft.com/office/officeart/2005/8/layout/matrix2"/>
    <dgm:cxn modelId="{32DADC97-2B88-4CDA-9518-DB8D68BB6CD6}" srcId="{9D5EDC1F-D7C9-4404-A294-ED5867CC7F42}" destId="{A40464CD-14CE-4142-9F1B-D4BA721BF993}" srcOrd="2" destOrd="0" parTransId="{43B90596-43A0-470C-8B49-84EA5CF84664}" sibTransId="{DA1E5E72-A890-4311-A56D-76608DD19428}"/>
    <dgm:cxn modelId="{1B5C0FFD-8571-40D0-9A49-E8FD2BA3EEE3}" type="presParOf" srcId="{025959BC-9FB7-4080-82AA-E51B79861B72}" destId="{2E0D9AEC-99BF-4040-ADAF-68E3C6135EE3}" srcOrd="0" destOrd="0" presId="urn:microsoft.com/office/officeart/2005/8/layout/matrix2"/>
    <dgm:cxn modelId="{C45F44A0-AC3F-4738-A54B-FE373946385E}" type="presParOf" srcId="{025959BC-9FB7-4080-82AA-E51B79861B72}" destId="{D0DC365D-80DE-4F7E-8208-EA12F9E3C2B0}" srcOrd="1" destOrd="0" presId="urn:microsoft.com/office/officeart/2005/8/layout/matrix2"/>
    <dgm:cxn modelId="{2DBD6374-D2A4-48A2-A10C-10A0CDD04A08}" type="presParOf" srcId="{025959BC-9FB7-4080-82AA-E51B79861B72}" destId="{780B34D7-97E1-4E0C-B31E-1F77E8CEE0EA}" srcOrd="2" destOrd="0" presId="urn:microsoft.com/office/officeart/2005/8/layout/matrix2"/>
    <dgm:cxn modelId="{C7D51EC1-67AE-4C6B-8708-CF6046B4C9AF}" type="presParOf" srcId="{025959BC-9FB7-4080-82AA-E51B79861B72}" destId="{36EA582F-3F02-4B40-BEB1-A792CA0E1CF0}" srcOrd="3" destOrd="0" presId="urn:microsoft.com/office/officeart/2005/8/layout/matrix2"/>
    <dgm:cxn modelId="{A0AA2280-FF51-4844-B204-B0F8CF84ADA2}" type="presParOf" srcId="{025959BC-9FB7-4080-82AA-E51B79861B72}" destId="{EA4E5F5E-48B5-4415-A1CE-CE03D79BDAAF}"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D9AEC-99BF-4040-ADAF-68E3C6135EE3}">
      <dsp:nvSpPr>
        <dsp:cNvPr id="0" name=""/>
        <dsp:cNvSpPr/>
      </dsp:nvSpPr>
      <dsp:spPr>
        <a:xfrm>
          <a:off x="648076" y="0"/>
          <a:ext cx="8352918" cy="5416376"/>
        </a:xfrm>
        <a:prstGeom prst="quadArrow">
          <a:avLst>
            <a:gd name="adj1" fmla="val 2000"/>
            <a:gd name="adj2" fmla="val 4000"/>
            <a:gd name="adj3" fmla="val 500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0DC365D-80DE-4F7E-8208-EA12F9E3C2B0}">
      <dsp:nvSpPr>
        <dsp:cNvPr id="0" name=""/>
        <dsp:cNvSpPr/>
      </dsp:nvSpPr>
      <dsp:spPr>
        <a:xfrm>
          <a:off x="1512172" y="360037"/>
          <a:ext cx="2926901" cy="21665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tr-TR" sz="4000" kern="1200" dirty="0" smtClean="0"/>
            <a:t>FİZİKSEL GELİŞİM</a:t>
          </a:r>
          <a:endParaRPr lang="tr-TR" sz="4000" kern="1200" dirty="0"/>
        </a:p>
      </dsp:txBody>
      <dsp:txXfrm>
        <a:off x="1617934" y="465799"/>
        <a:ext cx="2715377" cy="1955026"/>
      </dsp:txXfrm>
    </dsp:sp>
    <dsp:sp modelId="{780B34D7-97E1-4E0C-B31E-1F77E8CEE0EA}">
      <dsp:nvSpPr>
        <dsp:cNvPr id="0" name=""/>
        <dsp:cNvSpPr/>
      </dsp:nvSpPr>
      <dsp:spPr>
        <a:xfrm>
          <a:off x="5231186" y="360037"/>
          <a:ext cx="2977728" cy="2166550"/>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tr-TR" sz="4000" kern="1200" dirty="0" smtClean="0"/>
            <a:t>ZİHİNSEL GELİŞİM</a:t>
          </a:r>
          <a:endParaRPr lang="tr-TR" sz="4000" kern="1200" dirty="0"/>
        </a:p>
      </dsp:txBody>
      <dsp:txXfrm>
        <a:off x="5336948" y="465799"/>
        <a:ext cx="2766204" cy="1955026"/>
      </dsp:txXfrm>
    </dsp:sp>
    <dsp:sp modelId="{36EA582F-3F02-4B40-BEB1-A792CA0E1CF0}">
      <dsp:nvSpPr>
        <dsp:cNvPr id="0" name=""/>
        <dsp:cNvSpPr/>
      </dsp:nvSpPr>
      <dsp:spPr>
        <a:xfrm>
          <a:off x="1512162" y="2952336"/>
          <a:ext cx="2874015" cy="2166550"/>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tr-TR" sz="3900" kern="1200" dirty="0" smtClean="0"/>
            <a:t>DUYGUSAL GELİŞİM</a:t>
          </a:r>
          <a:endParaRPr lang="tr-TR" sz="3900" kern="1200" dirty="0"/>
        </a:p>
      </dsp:txBody>
      <dsp:txXfrm>
        <a:off x="1617924" y="3058098"/>
        <a:ext cx="2662491" cy="1955026"/>
      </dsp:txXfrm>
    </dsp:sp>
    <dsp:sp modelId="{EA4E5F5E-48B5-4415-A1CE-CE03D79BDAAF}">
      <dsp:nvSpPr>
        <dsp:cNvPr id="0" name=""/>
        <dsp:cNvSpPr/>
      </dsp:nvSpPr>
      <dsp:spPr>
        <a:xfrm>
          <a:off x="5184573" y="2952336"/>
          <a:ext cx="3018048" cy="216655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tr-TR" sz="3900" kern="1200" dirty="0" smtClean="0"/>
            <a:t>SOSYAL GELİŞİM</a:t>
          </a:r>
          <a:endParaRPr lang="tr-TR" sz="3900" kern="1200" dirty="0"/>
        </a:p>
      </dsp:txBody>
      <dsp:txXfrm>
        <a:off x="5290335" y="3058098"/>
        <a:ext cx="2806524" cy="1955026"/>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5F455-1A0E-493B-9A81-42F2C2124ED1}" type="datetimeFigureOut">
              <a:rPr lang="tr-TR" smtClean="0"/>
              <a:pPr/>
              <a:t>18.01.2023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4B1CAA-009D-4234-B2DD-F963B9A97396}" type="slidenum">
              <a:rPr lang="tr-TR" smtClean="0"/>
              <a:pPr/>
              <a:t>‹#›</a:t>
            </a:fld>
            <a:endParaRPr lang="tr-TR"/>
          </a:p>
        </p:txBody>
      </p:sp>
    </p:spTree>
    <p:extLst>
      <p:ext uri="{BB962C8B-B14F-4D97-AF65-F5344CB8AC3E}">
        <p14:creationId xmlns:p14="http://schemas.microsoft.com/office/powerpoint/2010/main" val="2027615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6E624D-8BDD-4123-81D2-55D842BCE9ED}" type="slidenum">
              <a:rPr lang="en-US" smtClean="0"/>
              <a:pPr fontAlgn="base">
                <a:spcBef>
                  <a:spcPct val="0"/>
                </a:spcBef>
                <a:spcAft>
                  <a:spcPct val="0"/>
                </a:spcAft>
                <a:defRPr/>
              </a:pPr>
              <a:t>33</a:t>
            </a:fld>
            <a:endParaRPr lang="en-US" smtClean="0"/>
          </a:p>
        </p:txBody>
      </p:sp>
      <p:sp>
        <p:nvSpPr>
          <p:cNvPr id="49155"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p:spPr>
      </p:sp>
      <p:sp>
        <p:nvSpPr>
          <p:cNvPr id="49156" name="Rectangle 3"/>
          <p:cNvSpPr>
            <a:spLocks noGrp="1" noChangeArrowheads="1"/>
          </p:cNvSpPr>
          <p:nvPr>
            <p:ph type="body" idx="1"/>
          </p:nvPr>
        </p:nvSpPr>
        <p:spPr bwMode="auto">
          <a:xfrm>
            <a:off x="914400" y="42672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tr-TR" smtClean="0"/>
              <a:t>Maddeler kişiyi birçok şekilde etkileyebilir; uyuşmalarına yada halisünasyon görmelerine, çok panik olmalarına ve korkmalarına, sinirli saldırgan olmalarına yol açabilir. </a:t>
            </a:r>
          </a:p>
          <a:p>
            <a:pPr eaLnBrk="1" hangingPunct="1">
              <a:spcBef>
                <a:spcPct val="0"/>
              </a:spcBef>
            </a:pPr>
            <a:endParaRPr lang="tr-TR" smtClean="0"/>
          </a:p>
          <a:p>
            <a:pPr eaLnBrk="1" hangingPunct="1">
              <a:spcBef>
                <a:spcPct val="0"/>
              </a:spcBef>
            </a:pPr>
            <a:r>
              <a:rPr lang="tr-TR" smtClean="0"/>
              <a:t>Derin ve uzun nefesler almasını sağlayın. </a:t>
            </a:r>
          </a:p>
          <a:p>
            <a:pPr eaLnBrk="1" hangingPunct="1">
              <a:spcBef>
                <a:spcPct val="0"/>
              </a:spcBef>
            </a:pPr>
            <a:endParaRPr lang="tr-TR" smtClean="0"/>
          </a:p>
          <a:p>
            <a:pPr eaLnBrk="1" hangingPunct="1">
              <a:spcBef>
                <a:spcPct val="0"/>
              </a:spcBef>
            </a:pPr>
            <a:r>
              <a:rPr lang="tr-TR" smtClean="0"/>
              <a:t>İçinde bulunduğunuz ortamı sakinleştirin: Işıkları ve gürültüyü azaltın. </a:t>
            </a:r>
          </a:p>
          <a:p>
            <a:pPr eaLnBrk="1" hangingPunct="1">
              <a:spcBef>
                <a:spcPct val="0"/>
              </a:spcBef>
            </a:pPr>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761860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52793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065258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645531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687654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38521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278434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370338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319837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8890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9"/>
            <a:ext cx="1828800" cy="5410199"/>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83697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92274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50667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85725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93304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531020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841059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65943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951334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105246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6"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9" y="2708476"/>
            <a:ext cx="3313355" cy="1702160"/>
          </a:xfrm>
        </p:spPr>
        <p:txBody>
          <a:bodyPr>
            <a:normAutofit/>
          </a:bodyPr>
          <a:lstStyle>
            <a:lvl1pPr>
              <a:defRPr sz="3600"/>
            </a:lvl1pPr>
          </a:lstStyle>
          <a:p>
            <a:r>
              <a:rPr lang="tr-TR" smtClean="0"/>
              <a:t>Asıl başlık stili için tıklatın</a:t>
            </a:r>
            <a:endParaRPr lang="en-US" dirty="0"/>
          </a:p>
        </p:txBody>
      </p:sp>
      <p:sp>
        <p:nvSpPr>
          <p:cNvPr id="3" name="Subtitle 2"/>
          <p:cNvSpPr>
            <a:spLocks noGrp="1"/>
          </p:cNvSpPr>
          <p:nvPr>
            <p:ph type="subTitle" idx="1"/>
          </p:nvPr>
        </p:nvSpPr>
        <p:spPr>
          <a:xfrm>
            <a:off x="4733369" y="4421088"/>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A23720DD-5B6D-40BF-8493-A6B52D484E6B}" type="datetimeFigureOut">
              <a:rPr lang="tr-TR" smtClean="0"/>
              <a:pPr/>
              <a:t>18.01.2023</a:t>
            </a:fld>
            <a:endParaRPr lang="tr-T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74"/>
            <a:ext cx="2831592" cy="365125"/>
          </a:xfrm>
        </p:spPr>
        <p:txBody>
          <a:bodyPr>
            <a:normAutofit/>
          </a:bodyPr>
          <a:lstStyle>
            <a:lvl1pPr>
              <a:defRPr>
                <a:solidFill>
                  <a:schemeClr val="accent1"/>
                </a:solidFill>
              </a:defRPr>
            </a:lvl1pPr>
          </a:lstStyle>
          <a:p>
            <a:endParaRPr lang="tr-TR"/>
          </a:p>
        </p:txBody>
      </p:sp>
      <p:sp>
        <p:nvSpPr>
          <p:cNvPr id="6" name="Slide Number Placeholder 5"/>
          <p:cNvSpPr>
            <a:spLocks noGrp="1"/>
          </p:cNvSpPr>
          <p:nvPr>
            <p:ph type="sldNum" sz="quarter" idx="12"/>
          </p:nvPr>
        </p:nvSpPr>
        <p:spPr>
          <a:xfrm>
            <a:off x="4649100" y="5719974"/>
            <a:ext cx="643666" cy="365125"/>
          </a:xfrm>
        </p:spPr>
        <p:txBody>
          <a:bodyPr/>
          <a:lstStyle>
            <a:lvl1pPr>
              <a:defRPr>
                <a:solidFill>
                  <a:schemeClr val="accent1"/>
                </a:solidFill>
              </a:defRPr>
            </a:lvl1pPr>
          </a:lstStyle>
          <a:p>
            <a:fld id="{F302176B-0E47-46AC-8F43-DAB4B8A37D06}" type="slidenum">
              <a:rPr lang="tr-TR" smtClean="0"/>
              <a:pPr/>
              <a:t>‹#›</a:t>
            </a:fld>
            <a:endParaRPr lang="tr-T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502133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249477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003941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130292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0749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4843615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112282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429322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3162950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70350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940808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881715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313761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77870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tr-TR">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0106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tr-TR">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13970740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tr-TR">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420286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tr-TR">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42357016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8" name="Footer Placeholder 7"/>
          <p:cNvSpPr>
            <a:spLocks noGrp="1"/>
          </p:cNvSpPr>
          <p:nvPr>
            <p:ph type="ftr" sz="quarter" idx="11"/>
          </p:nvPr>
        </p:nvSpPr>
        <p:spPr/>
        <p:txBody>
          <a:bodyPr/>
          <a:lstStyle/>
          <a:p>
            <a:endParaRPr lang="tr-TR">
              <a:solidFill>
                <a:srgbClr val="575F6D">
                  <a:lumMod val="90000"/>
                  <a:lumOff val="10000"/>
                </a:srgbClr>
              </a:solidFill>
            </a:endParaRPr>
          </a:p>
        </p:txBody>
      </p:sp>
      <p:sp>
        <p:nvSpPr>
          <p:cNvPr id="9" name="Slide Number Placeholder 8"/>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0594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4" name="Footer Placeholder 3"/>
          <p:cNvSpPr>
            <a:spLocks noGrp="1"/>
          </p:cNvSpPr>
          <p:nvPr>
            <p:ph type="ftr" sz="quarter" idx="11"/>
          </p:nvPr>
        </p:nvSpPr>
        <p:spPr/>
        <p:txBody>
          <a:bodyPr/>
          <a:lstStyle/>
          <a:p>
            <a:endParaRPr lang="tr-TR">
              <a:solidFill>
                <a:srgbClr val="575F6D">
                  <a:lumMod val="90000"/>
                  <a:lumOff val="10000"/>
                </a:srgbClr>
              </a:solidFill>
            </a:endParaRPr>
          </a:p>
        </p:txBody>
      </p:sp>
      <p:sp>
        <p:nvSpPr>
          <p:cNvPr id="5" name="Slide Number Placeholder 4"/>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3937719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31"/>
            <a:ext cx="6637468" cy="1362075"/>
          </a:xfrm>
        </p:spPr>
        <p:txBody>
          <a:bodyPr anchor="b"/>
          <a:lstStyle>
            <a:lvl1pPr algn="l">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258649" y="4267208"/>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3" name="Footer Placeholder 2"/>
          <p:cNvSpPr>
            <a:spLocks noGrp="1"/>
          </p:cNvSpPr>
          <p:nvPr>
            <p:ph type="ftr" sz="quarter" idx="11"/>
          </p:nvPr>
        </p:nvSpPr>
        <p:spPr/>
        <p:txBody>
          <a:bodyPr/>
          <a:lstStyle/>
          <a:p>
            <a:endParaRPr lang="tr-TR">
              <a:solidFill>
                <a:srgbClr val="575F6D">
                  <a:lumMod val="90000"/>
                  <a:lumOff val="10000"/>
                </a:srgbClr>
              </a:solidFill>
            </a:endParaRPr>
          </a:p>
        </p:txBody>
      </p:sp>
      <p:sp>
        <p:nvSpPr>
          <p:cNvPr id="4" name="Slide Number Placeholder 3"/>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6763509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tr-TR" smtClean="0"/>
              <a:t>Asıl başlık stili için tıklatın</a:t>
            </a:r>
            <a:endParaRPr lang="en-US"/>
          </a:p>
        </p:txBody>
      </p:sp>
      <p:sp>
        <p:nvSpPr>
          <p:cNvPr id="3" name="Content Placeholder 2"/>
          <p:cNvSpPr>
            <a:spLocks noGrp="1"/>
          </p:cNvSpPr>
          <p:nvPr>
            <p:ph idx="1"/>
          </p:nvPr>
        </p:nvSpPr>
        <p:spPr>
          <a:xfrm>
            <a:off x="3710867" y="457208"/>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62005"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tr-TR">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0353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tr-TR">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5433022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tr-TR">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41715030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9"/>
            <a:ext cx="1828800" cy="5410199"/>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tr-TR">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Tree>
    <p:extLst>
      <p:ext uri="{BB962C8B-B14F-4D97-AF65-F5344CB8AC3E}">
        <p14:creationId xmlns:p14="http://schemas.microsoft.com/office/powerpoint/2010/main" val="2169916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aşlık ve İçerik" type="obj">
  <p:cSld name="Başlık ve İçerik">
    <p:spTree>
      <p:nvGrpSpPr>
        <p:cNvPr id="1" name="Shape 11"/>
        <p:cNvGrpSpPr/>
        <p:nvPr/>
      </p:nvGrpSpPr>
      <p:grpSpPr>
        <a:xfrm>
          <a:off x="0" y="0"/>
          <a:ext cx="0" cy="0"/>
          <a:chOff x="0" y="0"/>
          <a:chExt cx="0" cy="0"/>
        </a:xfrm>
      </p:grpSpPr>
      <p:sp>
        <p:nvSpPr>
          <p:cNvPr id="12" name="Google Shape;12;p35"/>
          <p:cNvSpPr txBox="1">
            <a:spLocks noGrp="1"/>
          </p:cNvSpPr>
          <p:nvPr>
            <p:ph type="title"/>
          </p:nvPr>
        </p:nvSpPr>
        <p:spPr>
          <a:xfrm>
            <a:off x="628653"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5"/>
          <p:cNvSpPr txBox="1">
            <a:spLocks noGrp="1"/>
          </p:cNvSpPr>
          <p:nvPr>
            <p:ph type="body" idx="1"/>
          </p:nvPr>
        </p:nvSpPr>
        <p:spPr>
          <a:xfrm>
            <a:off x="628653"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5"/>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5423626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aşlık Slaydı" type="title">
  <p:cSld name="Başlık Slaydı">
    <p:spTree>
      <p:nvGrpSpPr>
        <p:cNvPr id="1" name="Shape 17"/>
        <p:cNvGrpSpPr/>
        <p:nvPr/>
      </p:nvGrpSpPr>
      <p:grpSpPr>
        <a:xfrm>
          <a:off x="0" y="0"/>
          <a:ext cx="0" cy="0"/>
          <a:chOff x="0" y="0"/>
          <a:chExt cx="0" cy="0"/>
        </a:xfrm>
      </p:grpSpPr>
      <p:sp>
        <p:nvSpPr>
          <p:cNvPr id="18" name="Google Shape;18;p36"/>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6"/>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6"/>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6"/>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0792547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ölüm Üstbilgisi" type="secHead">
  <p:cSld name="Bölüm Üstbilgisi">
    <p:spTree>
      <p:nvGrpSpPr>
        <p:cNvPr id="1" name="Shape 23"/>
        <p:cNvGrpSpPr/>
        <p:nvPr/>
      </p:nvGrpSpPr>
      <p:grpSpPr>
        <a:xfrm>
          <a:off x="0" y="0"/>
          <a:ext cx="0" cy="0"/>
          <a:chOff x="0" y="0"/>
          <a:chExt cx="0" cy="0"/>
        </a:xfrm>
      </p:grpSpPr>
      <p:sp>
        <p:nvSpPr>
          <p:cNvPr id="24" name="Google Shape;24;p37"/>
          <p:cNvSpPr txBox="1">
            <a:spLocks noGrp="1"/>
          </p:cNvSpPr>
          <p:nvPr>
            <p:ph type="title"/>
          </p:nvPr>
        </p:nvSpPr>
        <p:spPr>
          <a:xfrm>
            <a:off x="623891" y="1709745"/>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7"/>
          <p:cNvSpPr txBox="1">
            <a:spLocks noGrp="1"/>
          </p:cNvSpPr>
          <p:nvPr>
            <p:ph type="body" idx="1"/>
          </p:nvPr>
        </p:nvSpPr>
        <p:spPr>
          <a:xfrm>
            <a:off x="623891" y="4589470"/>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7"/>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7"/>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7"/>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14383332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İki İçerik" type="twoObj">
  <p:cSld name="İki İçerik">
    <p:spTree>
      <p:nvGrpSpPr>
        <p:cNvPr id="1" name="Shape 29"/>
        <p:cNvGrpSpPr/>
        <p:nvPr/>
      </p:nvGrpSpPr>
      <p:grpSpPr>
        <a:xfrm>
          <a:off x="0" y="0"/>
          <a:ext cx="0" cy="0"/>
          <a:chOff x="0" y="0"/>
          <a:chExt cx="0" cy="0"/>
        </a:xfrm>
      </p:grpSpPr>
      <p:sp>
        <p:nvSpPr>
          <p:cNvPr id="30" name="Google Shape;30;p38"/>
          <p:cNvSpPr txBox="1">
            <a:spLocks noGrp="1"/>
          </p:cNvSpPr>
          <p:nvPr>
            <p:ph type="title"/>
          </p:nvPr>
        </p:nvSpPr>
        <p:spPr>
          <a:xfrm>
            <a:off x="628653"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8"/>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8"/>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2048698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Karşılaştırma" type="twoTxTwoObj">
  <p:cSld name="Karşılaştırma">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629844"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9"/>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9"/>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83084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9" name="Content Placeholder 8"/>
          <p:cNvSpPr>
            <a:spLocks noGrp="1"/>
          </p:cNvSpPr>
          <p:nvPr>
            <p:ph sz="quarter" idx="13"/>
          </p:nvPr>
        </p:nvSpPr>
        <p:spPr>
          <a:xfrm>
            <a:off x="1042416" y="2313432"/>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Yalnızca Başlık" type="titleOnly">
  <p:cSld name="Yalnızca Başlık">
    <p:spTree>
      <p:nvGrpSpPr>
        <p:cNvPr id="1" name="Shape 45"/>
        <p:cNvGrpSpPr/>
        <p:nvPr/>
      </p:nvGrpSpPr>
      <p:grpSpPr>
        <a:xfrm>
          <a:off x="0" y="0"/>
          <a:ext cx="0" cy="0"/>
          <a:chOff x="0" y="0"/>
          <a:chExt cx="0" cy="0"/>
        </a:xfrm>
      </p:grpSpPr>
      <p:sp>
        <p:nvSpPr>
          <p:cNvPr id="46" name="Google Shape;46;p40"/>
          <p:cNvSpPr txBox="1">
            <a:spLocks noGrp="1"/>
          </p:cNvSpPr>
          <p:nvPr>
            <p:ph type="title"/>
          </p:nvPr>
        </p:nvSpPr>
        <p:spPr>
          <a:xfrm>
            <a:off x="628653"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0"/>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0"/>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4930253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oş" type="blank">
  <p:cSld name="Boş">
    <p:spTree>
      <p:nvGrpSpPr>
        <p:cNvPr id="1" name="Shape 50"/>
        <p:cNvGrpSpPr/>
        <p:nvPr/>
      </p:nvGrpSpPr>
      <p:grpSpPr>
        <a:xfrm>
          <a:off x="0" y="0"/>
          <a:ext cx="0" cy="0"/>
          <a:chOff x="0" y="0"/>
          <a:chExt cx="0" cy="0"/>
        </a:xfrm>
      </p:grpSpPr>
      <p:sp>
        <p:nvSpPr>
          <p:cNvPr id="51" name="Google Shape;51;p41"/>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42545278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aşlıklı İçerik" type="objTx">
  <p:cSld name="Başlıklı İçerik">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629844"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3887391" y="987432"/>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629844"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20913145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aşlıklı Resim" type="picTx">
  <p:cSld name="Başlıklı Resim">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629844"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3"/>
          <p:cNvSpPr>
            <a:spLocks noGrp="1"/>
          </p:cNvSpPr>
          <p:nvPr>
            <p:ph type="pic" idx="2"/>
          </p:nvPr>
        </p:nvSpPr>
        <p:spPr>
          <a:xfrm>
            <a:off x="3887391" y="987432"/>
            <a:ext cx="4629150" cy="4873625"/>
          </a:xfrm>
          <a:prstGeom prst="rect">
            <a:avLst/>
          </a:prstGeom>
          <a:noFill/>
          <a:ln>
            <a:noFill/>
          </a:ln>
        </p:spPr>
      </p:sp>
      <p:sp>
        <p:nvSpPr>
          <p:cNvPr id="64" name="Google Shape;64;p43"/>
          <p:cNvSpPr txBox="1">
            <a:spLocks noGrp="1"/>
          </p:cNvSpPr>
          <p:nvPr>
            <p:ph type="body" idx="1"/>
          </p:nvPr>
        </p:nvSpPr>
        <p:spPr>
          <a:xfrm>
            <a:off x="629844"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6494148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aşlık, Dikey Metin" type="vertTx">
  <p:cSld name="Başlık, Dikey Metin">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628653"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2396332" y="57945"/>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7463661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Dikey Başlık ve Metin">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4623595" y="2285212"/>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623095" y="370686"/>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4469030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şlık ve İçerik" type="obj">
  <p:cSld name="Başlık ve İçerik">
    <p:spTree>
      <p:nvGrpSpPr>
        <p:cNvPr id="1" name="Shape 11"/>
        <p:cNvGrpSpPr/>
        <p:nvPr/>
      </p:nvGrpSpPr>
      <p:grpSpPr>
        <a:xfrm>
          <a:off x="0" y="0"/>
          <a:ext cx="0" cy="0"/>
          <a:chOff x="0" y="0"/>
          <a:chExt cx="0" cy="0"/>
        </a:xfrm>
      </p:grpSpPr>
      <p:sp>
        <p:nvSpPr>
          <p:cNvPr id="12" name="Google Shape;12;p35"/>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5"/>
          <p:cNvSpPr txBox="1">
            <a:spLocks noGrp="1"/>
          </p:cNvSpPr>
          <p:nvPr>
            <p:ph type="body" idx="1"/>
          </p:nvPr>
        </p:nvSpPr>
        <p:spPr>
          <a:xfrm>
            <a:off x="628651"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5"/>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874017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şlık Slaydı" type="title">
  <p:cSld name="Başlık Slaydı">
    <p:spTree>
      <p:nvGrpSpPr>
        <p:cNvPr id="1" name="Shape 17"/>
        <p:cNvGrpSpPr/>
        <p:nvPr/>
      </p:nvGrpSpPr>
      <p:grpSpPr>
        <a:xfrm>
          <a:off x="0" y="0"/>
          <a:ext cx="0" cy="0"/>
          <a:chOff x="0" y="0"/>
          <a:chExt cx="0" cy="0"/>
        </a:xfrm>
      </p:grpSpPr>
      <p:sp>
        <p:nvSpPr>
          <p:cNvPr id="18" name="Google Shape;18;p36"/>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6"/>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6"/>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6"/>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5033898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ölüm Üstbilgisi" type="secHead">
  <p:cSld name="Bölüm Üstbilgisi">
    <p:spTree>
      <p:nvGrpSpPr>
        <p:cNvPr id="1" name="Shape 23"/>
        <p:cNvGrpSpPr/>
        <p:nvPr/>
      </p:nvGrpSpPr>
      <p:grpSpPr>
        <a:xfrm>
          <a:off x="0" y="0"/>
          <a:ext cx="0" cy="0"/>
          <a:chOff x="0" y="0"/>
          <a:chExt cx="0" cy="0"/>
        </a:xfrm>
      </p:grpSpPr>
      <p:sp>
        <p:nvSpPr>
          <p:cNvPr id="24" name="Google Shape;24;p37"/>
          <p:cNvSpPr txBox="1">
            <a:spLocks noGrp="1"/>
          </p:cNvSpPr>
          <p:nvPr>
            <p:ph type="title"/>
          </p:nvPr>
        </p:nvSpPr>
        <p:spPr>
          <a:xfrm>
            <a:off x="623889" y="1709741"/>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7"/>
          <p:cNvSpPr txBox="1">
            <a:spLocks noGrp="1"/>
          </p:cNvSpPr>
          <p:nvPr>
            <p:ph type="body" idx="1"/>
          </p:nvPr>
        </p:nvSpPr>
        <p:spPr>
          <a:xfrm>
            <a:off x="623889" y="4589466"/>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7"/>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7"/>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7"/>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1763265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İki İçerik" type="twoObj">
  <p:cSld name="İki İçerik">
    <p:spTree>
      <p:nvGrpSpPr>
        <p:cNvPr id="1" name="Shape 29"/>
        <p:cNvGrpSpPr/>
        <p:nvPr/>
      </p:nvGrpSpPr>
      <p:grpSpPr>
        <a:xfrm>
          <a:off x="0" y="0"/>
          <a:ext cx="0" cy="0"/>
          <a:chOff x="0" y="0"/>
          <a:chExt cx="0" cy="0"/>
        </a:xfrm>
      </p:grpSpPr>
      <p:sp>
        <p:nvSpPr>
          <p:cNvPr id="30" name="Google Shape;30;p38"/>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8"/>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8"/>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1879703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41721" y="2974702"/>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1841"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2974702"/>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Karşılaştırma" type="twoTxTwoObj">
  <p:cSld name="Karşılaştırma">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629842"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9"/>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9"/>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8743339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Yalnızca Başlık" type="titleOnly">
  <p:cSld name="Yalnızca Başlık">
    <p:spTree>
      <p:nvGrpSpPr>
        <p:cNvPr id="1" name="Shape 45"/>
        <p:cNvGrpSpPr/>
        <p:nvPr/>
      </p:nvGrpSpPr>
      <p:grpSpPr>
        <a:xfrm>
          <a:off x="0" y="0"/>
          <a:ext cx="0" cy="0"/>
          <a:chOff x="0" y="0"/>
          <a:chExt cx="0" cy="0"/>
        </a:xfrm>
      </p:grpSpPr>
      <p:sp>
        <p:nvSpPr>
          <p:cNvPr id="46" name="Google Shape;46;p40"/>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0"/>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0"/>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24400936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oş" type="blank">
  <p:cSld name="Boş">
    <p:spTree>
      <p:nvGrpSpPr>
        <p:cNvPr id="1" name="Shape 50"/>
        <p:cNvGrpSpPr/>
        <p:nvPr/>
      </p:nvGrpSpPr>
      <p:grpSpPr>
        <a:xfrm>
          <a:off x="0" y="0"/>
          <a:ext cx="0" cy="0"/>
          <a:chOff x="0" y="0"/>
          <a:chExt cx="0" cy="0"/>
        </a:xfrm>
      </p:grpSpPr>
      <p:sp>
        <p:nvSpPr>
          <p:cNvPr id="51" name="Google Shape;51;p41"/>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4066100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şlıklı İçerik" type="objTx">
  <p:cSld name="Başlıklı İçerik">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629842"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3887391" y="987428"/>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629842"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28488179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aşlıklı Resim" type="picTx">
  <p:cSld name="Başlıklı Resim">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629842"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3"/>
          <p:cNvSpPr>
            <a:spLocks noGrp="1"/>
          </p:cNvSpPr>
          <p:nvPr>
            <p:ph type="pic" idx="2"/>
          </p:nvPr>
        </p:nvSpPr>
        <p:spPr>
          <a:xfrm>
            <a:off x="3887391" y="987428"/>
            <a:ext cx="4629150" cy="4873625"/>
          </a:xfrm>
          <a:prstGeom prst="rect">
            <a:avLst/>
          </a:prstGeom>
          <a:noFill/>
          <a:ln>
            <a:noFill/>
          </a:ln>
        </p:spPr>
      </p:sp>
      <p:sp>
        <p:nvSpPr>
          <p:cNvPr id="64" name="Google Shape;64;p43"/>
          <p:cNvSpPr txBox="1">
            <a:spLocks noGrp="1"/>
          </p:cNvSpPr>
          <p:nvPr>
            <p:ph type="body" idx="1"/>
          </p:nvPr>
        </p:nvSpPr>
        <p:spPr>
          <a:xfrm>
            <a:off x="629842"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10129269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şlık, Dikey Metin" type="vertTx">
  <p:cSld name="Başlık, Dikey Metin">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2396332" y="57945"/>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78683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Dikey Başlık ve Metin">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4623595" y="2285208"/>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623095" y="370682"/>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1103852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6"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58" name="Rectangle 57"/>
          <p:cNvSpPr/>
          <p:nvPr/>
        </p:nvSpPr>
        <p:spPr>
          <a:xfrm>
            <a:off x="905575" y="601891"/>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43"/>
            <a:ext cx="3493664" cy="365125"/>
          </a:xfrm>
        </p:spPr>
        <p:txBody>
          <a:bodyPr>
            <a:normAutofit/>
          </a:bodyPr>
          <a:lstStyle/>
          <a:p>
            <a:endParaRPr lang="tr-TR"/>
          </a:p>
        </p:txBody>
      </p:sp>
      <p:sp>
        <p:nvSpPr>
          <p:cNvPr id="2" name="Title 1"/>
          <p:cNvSpPr>
            <a:spLocks noGrp="1"/>
          </p:cNvSpPr>
          <p:nvPr>
            <p:ph type="title"/>
          </p:nvPr>
        </p:nvSpPr>
        <p:spPr>
          <a:xfrm>
            <a:off x="4739833" y="2657442"/>
            <a:ext cx="3304572" cy="1463153"/>
          </a:xfrm>
        </p:spPr>
        <p:txBody>
          <a:bodyPr anchor="b">
            <a:normAutofit/>
          </a:bodyPr>
          <a:lstStyle>
            <a:lvl1pPr algn="l">
              <a:defRPr sz="2800" b="0"/>
            </a:lvl1pPr>
          </a:lstStyle>
          <a:p>
            <a:r>
              <a:rPr lang="tr-TR" smtClean="0"/>
              <a:t>Asıl başlık stili için tıklatın</a:t>
            </a:r>
            <a:endParaRPr lang="en-US"/>
          </a:p>
        </p:txBody>
      </p:sp>
      <p:sp>
        <p:nvSpPr>
          <p:cNvPr id="4" name="Text Placeholder 3"/>
          <p:cNvSpPr>
            <a:spLocks noGrp="1"/>
          </p:cNvSpPr>
          <p:nvPr>
            <p:ph type="body" sz="half" idx="2"/>
          </p:nvPr>
        </p:nvSpPr>
        <p:spPr>
          <a:xfrm>
            <a:off x="4736594"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6"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5" y="601891"/>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r-TR" smtClean="0"/>
              <a:t>Asıl başlık stili için tıklatın</a:t>
            </a:r>
            <a:endParaRPr lang="en-US"/>
          </a:p>
        </p:txBody>
      </p:sp>
      <p:sp>
        <p:nvSpPr>
          <p:cNvPr id="3" name="Picture Placeholder 2"/>
          <p:cNvSpPr>
            <a:spLocks noGrp="1"/>
          </p:cNvSpPr>
          <p:nvPr>
            <p:ph type="pic" idx="1"/>
          </p:nvPr>
        </p:nvSpPr>
        <p:spPr>
          <a:xfrm>
            <a:off x="1005212"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734634" y="4133096"/>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Footer Placeholder 5"/>
          <p:cNvSpPr>
            <a:spLocks noGrp="1"/>
          </p:cNvSpPr>
          <p:nvPr>
            <p:ph type="ftr" sz="quarter" idx="11"/>
          </p:nvPr>
        </p:nvSpPr>
        <p:spPr>
          <a:xfrm>
            <a:off x="4641448" y="5724843"/>
            <a:ext cx="3493664" cy="365125"/>
          </a:xfrm>
        </p:spPr>
        <p:txBody>
          <a:bodyPr>
            <a:normAutofit/>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1030147"/>
            <a:ext cx="1484453" cy="4780344"/>
          </a:xfrm>
        </p:spPr>
        <p:txBody>
          <a:bodyPr vert="eaVert" anchor="ct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053298" y="1030147"/>
            <a:ext cx="5423704" cy="47803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92100"/>
            <a:ext cx="8229600" cy="13843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905000"/>
            <a:ext cx="40386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9050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8200" y="4038600"/>
            <a:ext cx="40386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Veri Yer Tutucusu"/>
          <p:cNvSpPr>
            <a:spLocks noGrp="1"/>
          </p:cNvSpPr>
          <p:nvPr>
            <p:ph type="dt" sz="half" idx="10"/>
          </p:nvPr>
        </p:nvSpPr>
        <p:spPr>
          <a:xfrm>
            <a:off x="457200" y="6245225"/>
            <a:ext cx="2133600" cy="476250"/>
          </a:xfrm>
        </p:spPr>
        <p:txBody>
          <a:bodyPr/>
          <a:lstStyle>
            <a:lvl1pPr>
              <a:defRPr/>
            </a:lvl1pPr>
          </a:lstStyle>
          <a:p>
            <a:pPr>
              <a:defRPr/>
            </a:pPr>
            <a:endParaRPr lang="tr-TR"/>
          </a:p>
        </p:txBody>
      </p:sp>
      <p:sp>
        <p:nvSpPr>
          <p:cNvPr id="7" name="6 Altbilgi Yer Tutucusu"/>
          <p:cNvSpPr>
            <a:spLocks noGrp="1"/>
          </p:cNvSpPr>
          <p:nvPr>
            <p:ph type="ftr" sz="quarter" idx="11"/>
          </p:nvPr>
        </p:nvSpPr>
        <p:spPr>
          <a:xfrm>
            <a:off x="3124200" y="6245225"/>
            <a:ext cx="2895600" cy="476250"/>
          </a:xfrm>
        </p:spPr>
        <p:txBody>
          <a:bodyPr/>
          <a:lstStyle>
            <a:lvl1pPr>
              <a:defRPr/>
            </a:lvl1pPr>
          </a:lstStyle>
          <a:p>
            <a:pPr>
              <a:defRPr/>
            </a:pPr>
            <a:endParaRPr lang="tr-TR"/>
          </a:p>
        </p:txBody>
      </p:sp>
      <p:sp>
        <p:nvSpPr>
          <p:cNvPr id="8" name="7 Slayt Numarası Yer Tutucusu"/>
          <p:cNvSpPr>
            <a:spLocks noGrp="1"/>
          </p:cNvSpPr>
          <p:nvPr>
            <p:ph type="sldNum" sz="quarter" idx="12"/>
          </p:nvPr>
        </p:nvSpPr>
        <p:spPr>
          <a:xfrm>
            <a:off x="6553200" y="6245225"/>
            <a:ext cx="2133600" cy="476250"/>
          </a:xfrm>
        </p:spPr>
        <p:txBody>
          <a:bodyPr/>
          <a:lstStyle>
            <a:lvl1pPr>
              <a:defRPr/>
            </a:lvl1pPr>
          </a:lstStyle>
          <a:p>
            <a:pPr>
              <a:defRPr/>
            </a:pPr>
            <a:fld id="{43810DF2-ACD5-425A-9648-A78A52884E85}" type="slidenum">
              <a:rPr lang="tr-TR"/>
              <a:pPr>
                <a:defRPr/>
              </a:pPr>
              <a:t>‹#›</a:t>
            </a:fld>
            <a:endParaRPr lang="tr-T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18136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64135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79617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21022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57397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21592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25399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70396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02365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53683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16907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şlık ve İçerik" type="obj">
  <p:cSld name="Başlık ve İçerik">
    <p:spTree>
      <p:nvGrpSpPr>
        <p:cNvPr id="1" name="Shape 11"/>
        <p:cNvGrpSpPr/>
        <p:nvPr/>
      </p:nvGrpSpPr>
      <p:grpSpPr>
        <a:xfrm>
          <a:off x="0" y="0"/>
          <a:ext cx="0" cy="0"/>
          <a:chOff x="0" y="0"/>
          <a:chExt cx="0" cy="0"/>
        </a:xfrm>
      </p:grpSpPr>
      <p:sp>
        <p:nvSpPr>
          <p:cNvPr id="12" name="Google Shape;12;p35"/>
          <p:cNvSpPr txBox="1">
            <a:spLocks noGrp="1"/>
          </p:cNvSpPr>
          <p:nvPr>
            <p:ph type="title"/>
          </p:nvPr>
        </p:nvSpPr>
        <p:spPr>
          <a:xfrm>
            <a:off x="628655"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5"/>
          <p:cNvSpPr txBox="1">
            <a:spLocks noGrp="1"/>
          </p:cNvSpPr>
          <p:nvPr>
            <p:ph type="body" idx="1"/>
          </p:nvPr>
        </p:nvSpPr>
        <p:spPr>
          <a:xfrm>
            <a:off x="628655"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5"/>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1496048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şlık Slaydı" type="title">
  <p:cSld name="Başlık Slaydı">
    <p:spTree>
      <p:nvGrpSpPr>
        <p:cNvPr id="1" name="Shape 17"/>
        <p:cNvGrpSpPr/>
        <p:nvPr/>
      </p:nvGrpSpPr>
      <p:grpSpPr>
        <a:xfrm>
          <a:off x="0" y="0"/>
          <a:ext cx="0" cy="0"/>
          <a:chOff x="0" y="0"/>
          <a:chExt cx="0" cy="0"/>
        </a:xfrm>
      </p:grpSpPr>
      <p:sp>
        <p:nvSpPr>
          <p:cNvPr id="18" name="Google Shape;18;p36"/>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6"/>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6"/>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6"/>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8456570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ölüm Üstbilgisi" type="secHead">
  <p:cSld name="Bölüm Üstbilgisi">
    <p:spTree>
      <p:nvGrpSpPr>
        <p:cNvPr id="1" name="Shape 23"/>
        <p:cNvGrpSpPr/>
        <p:nvPr/>
      </p:nvGrpSpPr>
      <p:grpSpPr>
        <a:xfrm>
          <a:off x="0" y="0"/>
          <a:ext cx="0" cy="0"/>
          <a:chOff x="0" y="0"/>
          <a:chExt cx="0" cy="0"/>
        </a:xfrm>
      </p:grpSpPr>
      <p:sp>
        <p:nvSpPr>
          <p:cNvPr id="24" name="Google Shape;24;p37"/>
          <p:cNvSpPr txBox="1">
            <a:spLocks noGrp="1"/>
          </p:cNvSpPr>
          <p:nvPr>
            <p:ph type="title"/>
          </p:nvPr>
        </p:nvSpPr>
        <p:spPr>
          <a:xfrm>
            <a:off x="623892" y="170974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7"/>
          <p:cNvSpPr txBox="1">
            <a:spLocks noGrp="1"/>
          </p:cNvSpPr>
          <p:nvPr>
            <p:ph type="body" idx="1"/>
          </p:nvPr>
        </p:nvSpPr>
        <p:spPr>
          <a:xfrm>
            <a:off x="623892" y="458947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7"/>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7"/>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7"/>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2636570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ki İçerik" type="twoObj">
  <p:cSld name="İki İçerik">
    <p:spTree>
      <p:nvGrpSpPr>
        <p:cNvPr id="1" name="Shape 29"/>
        <p:cNvGrpSpPr/>
        <p:nvPr/>
      </p:nvGrpSpPr>
      <p:grpSpPr>
        <a:xfrm>
          <a:off x="0" y="0"/>
          <a:ext cx="0" cy="0"/>
          <a:chOff x="0" y="0"/>
          <a:chExt cx="0" cy="0"/>
        </a:xfrm>
      </p:grpSpPr>
      <p:sp>
        <p:nvSpPr>
          <p:cNvPr id="30" name="Google Shape;30;p38"/>
          <p:cNvSpPr txBox="1">
            <a:spLocks noGrp="1"/>
          </p:cNvSpPr>
          <p:nvPr>
            <p:ph type="title"/>
          </p:nvPr>
        </p:nvSpPr>
        <p:spPr>
          <a:xfrm>
            <a:off x="628655"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8"/>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8"/>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56993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Karşılaştırma" type="twoTxTwoObj">
  <p:cSld name="Karşılaştırma">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629844"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9"/>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9"/>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410011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Yalnızca Başlık" type="titleOnly">
  <p:cSld name="Yalnızca Başlık">
    <p:spTree>
      <p:nvGrpSpPr>
        <p:cNvPr id="1" name="Shape 45"/>
        <p:cNvGrpSpPr/>
        <p:nvPr/>
      </p:nvGrpSpPr>
      <p:grpSpPr>
        <a:xfrm>
          <a:off x="0" y="0"/>
          <a:ext cx="0" cy="0"/>
          <a:chOff x="0" y="0"/>
          <a:chExt cx="0" cy="0"/>
        </a:xfrm>
      </p:grpSpPr>
      <p:sp>
        <p:nvSpPr>
          <p:cNvPr id="46" name="Google Shape;46;p40"/>
          <p:cNvSpPr txBox="1">
            <a:spLocks noGrp="1"/>
          </p:cNvSpPr>
          <p:nvPr>
            <p:ph type="title"/>
          </p:nvPr>
        </p:nvSpPr>
        <p:spPr>
          <a:xfrm>
            <a:off x="628655"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0"/>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0"/>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3658489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oş" type="blank">
  <p:cSld name="Boş">
    <p:spTree>
      <p:nvGrpSpPr>
        <p:cNvPr id="1" name="Shape 50"/>
        <p:cNvGrpSpPr/>
        <p:nvPr/>
      </p:nvGrpSpPr>
      <p:grpSpPr>
        <a:xfrm>
          <a:off x="0" y="0"/>
          <a:ext cx="0" cy="0"/>
          <a:chOff x="0" y="0"/>
          <a:chExt cx="0" cy="0"/>
        </a:xfrm>
      </p:grpSpPr>
      <p:sp>
        <p:nvSpPr>
          <p:cNvPr id="51" name="Google Shape;51;p41"/>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974907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şlıklı İçerik" type="objTx">
  <p:cSld name="Başlıklı İçerik">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629845"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3887391" y="98743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629845"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217913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şlıklı Resim" type="picTx">
  <p:cSld name="Başlıklı Resim">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629845"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3"/>
          <p:cNvSpPr>
            <a:spLocks noGrp="1"/>
          </p:cNvSpPr>
          <p:nvPr>
            <p:ph type="pic" idx="2"/>
          </p:nvPr>
        </p:nvSpPr>
        <p:spPr>
          <a:xfrm>
            <a:off x="3887391" y="987436"/>
            <a:ext cx="4629150" cy="4873625"/>
          </a:xfrm>
          <a:prstGeom prst="rect">
            <a:avLst/>
          </a:prstGeom>
          <a:noFill/>
          <a:ln>
            <a:noFill/>
          </a:ln>
        </p:spPr>
      </p:sp>
      <p:sp>
        <p:nvSpPr>
          <p:cNvPr id="64" name="Google Shape;64;p43"/>
          <p:cNvSpPr txBox="1">
            <a:spLocks noGrp="1"/>
          </p:cNvSpPr>
          <p:nvPr>
            <p:ph type="body" idx="1"/>
          </p:nvPr>
        </p:nvSpPr>
        <p:spPr>
          <a:xfrm>
            <a:off x="629845"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2393267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şlık, Dikey Metin" type="vertTx">
  <p:cSld name="Başlık, Dikey Metin">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628655" y="365129"/>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2396332" y="57945"/>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148591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Dikey Başlık ve Metin">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4623595" y="228521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623095" y="370690"/>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tr-TR"/>
              <a:pPr/>
              <a:t>‹#›</a:t>
            </a:fld>
            <a:endParaRPr/>
          </a:p>
        </p:txBody>
      </p:sp>
    </p:spTree>
    <p:extLst>
      <p:ext uri="{BB962C8B-B14F-4D97-AF65-F5344CB8AC3E}">
        <p14:creationId xmlns:p14="http://schemas.microsoft.com/office/powerpoint/2010/main" val="481994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35498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73618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3845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86326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60205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0322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36945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14750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742421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42544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40902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7" name="Date Placeholder 6"/>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tr-TR">
              <a:solidFill>
                <a:prstClr val="black">
                  <a:lumMod val="65000"/>
                  <a:lumOff val="35000"/>
                </a:prstClr>
              </a:solidFill>
            </a:endParaRPr>
          </a:p>
        </p:txBody>
      </p:sp>
    </p:spTree>
    <p:extLst>
      <p:ext uri="{BB962C8B-B14F-4D97-AF65-F5344CB8AC3E}">
        <p14:creationId xmlns:p14="http://schemas.microsoft.com/office/powerpoint/2010/main" val="2605001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64605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8"/>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22313" y="4068771"/>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79643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4" name="Content Placeholder 3"/>
          <p:cNvSpPr>
            <a:spLocks noGrp="1"/>
          </p:cNvSpPr>
          <p:nvPr>
            <p:ph sz="half" idx="2"/>
          </p:nvPr>
        </p:nvSpPr>
        <p:spPr>
          <a:xfrm>
            <a:off x="4648200" y="1600206"/>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5" name="Date Placeholder 4"/>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2463223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tr-TR">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4672584" y="2212856"/>
            <a:ext cx="4041648" cy="3913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extLst>
      <p:ext uri="{BB962C8B-B14F-4D97-AF65-F5344CB8AC3E}">
        <p14:creationId xmlns:p14="http://schemas.microsoft.com/office/powerpoint/2010/main" val="2176136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tr-TR">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3447822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tr-TR">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1959097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907091"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719141" y="273058"/>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907091" y="2438408"/>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1183918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679578" y="228600"/>
            <a:ext cx="5711824" cy="895350"/>
          </a:xfrm>
        </p:spPr>
        <p:txBody>
          <a:bodyPr anchor="b"/>
          <a:lstStyle>
            <a:lvl1pPr algn="ctr">
              <a:lnSpc>
                <a:spcPct val="100000"/>
              </a:lnSpc>
              <a:defRPr sz="28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679578"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1998150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16054236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2451532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6246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tr-TR" smtClean="0"/>
              <a:t>Asıl başlık stili için tıklatın</a:t>
            </a:r>
            <a:endParaRPr lang="en-US"/>
          </a:p>
        </p:txBody>
      </p:sp>
      <p:sp>
        <p:nvSpPr>
          <p:cNvPr id="3" name="Content Placeholder 2"/>
          <p:cNvSpPr>
            <a:spLocks noGrp="1"/>
          </p:cNvSpPr>
          <p:nvPr>
            <p:ph idx="1"/>
          </p:nvPr>
        </p:nvSpPr>
        <p:spPr>
          <a:xfrm>
            <a:off x="3710867" y="457208"/>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62005"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059626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99899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82018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80002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69024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9552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71413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18782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28891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6"/>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46"/>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6631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18.01.2023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3"/>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366418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34697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8"/>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238558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60662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34381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861226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0755748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94486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199873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8761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48400" y="6208784"/>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23720DD-5B6D-40BF-8493-A6B52D484E6B}" type="datetimeFigureOut">
              <a:rPr lang="tr-TR" smtClean="0"/>
              <a:pPr/>
              <a:t>18.01.2023</a:t>
            </a:fld>
            <a:endParaRPr lang="tr-TR"/>
          </a:p>
        </p:txBody>
      </p:sp>
      <p:sp>
        <p:nvSpPr>
          <p:cNvPr id="5" name="Footer Placeholder 4"/>
          <p:cNvSpPr>
            <a:spLocks noGrp="1"/>
          </p:cNvSpPr>
          <p:nvPr>
            <p:ph type="ftr" sz="quarter" idx="3"/>
          </p:nvPr>
        </p:nvSpPr>
        <p:spPr>
          <a:xfrm>
            <a:off x="762003" y="6208784"/>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tr-TR"/>
          </a:p>
        </p:txBody>
      </p:sp>
      <p:sp>
        <p:nvSpPr>
          <p:cNvPr id="6" name="Slide Number Placeholder 5"/>
          <p:cNvSpPr>
            <a:spLocks noGrp="1"/>
          </p:cNvSpPr>
          <p:nvPr>
            <p:ph type="sldNum" sz="quarter" idx="4"/>
          </p:nvPr>
        </p:nvSpPr>
        <p:spPr>
          <a:xfrm>
            <a:off x="7620000" y="5687576"/>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F302176B-0E47-46AC-8F43-DAB4B8A37D06}" type="slidenum">
              <a:rPr lang="tr-TR" smtClean="0"/>
              <a:pPr/>
              <a:t>‹#›</a:t>
            </a:fld>
            <a:endParaRPr lang="tr-T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1298490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220473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4438950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48400" y="6208784"/>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23720DD-5B6D-40BF-8493-A6B52D484E6B}" type="datetimeFigureOut">
              <a:rPr lang="tr-TR" smtClean="0">
                <a:solidFill>
                  <a:srgbClr val="575F6D">
                    <a:lumMod val="90000"/>
                    <a:lumOff val="10000"/>
                  </a:srgbClr>
                </a:solidFill>
              </a:rPr>
              <a:pPr/>
              <a:t>18.01.2023</a:t>
            </a:fld>
            <a:endParaRPr lang="tr-TR">
              <a:solidFill>
                <a:srgbClr val="575F6D">
                  <a:lumMod val="90000"/>
                  <a:lumOff val="10000"/>
                </a:srgbClr>
              </a:solidFill>
            </a:endParaRPr>
          </a:p>
        </p:txBody>
      </p:sp>
      <p:sp>
        <p:nvSpPr>
          <p:cNvPr id="5" name="Footer Placeholder 4"/>
          <p:cNvSpPr>
            <a:spLocks noGrp="1"/>
          </p:cNvSpPr>
          <p:nvPr>
            <p:ph type="ftr" sz="quarter" idx="3"/>
          </p:nvPr>
        </p:nvSpPr>
        <p:spPr>
          <a:xfrm>
            <a:off x="762003" y="6208784"/>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tr-TR">
              <a:solidFill>
                <a:srgbClr val="575F6D">
                  <a:lumMod val="90000"/>
                  <a:lumOff val="10000"/>
                </a:srgbClr>
              </a:solidFill>
            </a:endParaRPr>
          </a:p>
        </p:txBody>
      </p:sp>
      <p:sp>
        <p:nvSpPr>
          <p:cNvPr id="6" name="Slide Number Placeholder 5"/>
          <p:cNvSpPr>
            <a:spLocks noGrp="1"/>
          </p:cNvSpPr>
          <p:nvPr>
            <p:ph type="sldNum" sz="quarter" idx="4"/>
          </p:nvPr>
        </p:nvSpPr>
        <p:spPr>
          <a:xfrm>
            <a:off x="7620000" y="5687576"/>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F302176B-0E47-46AC-8F43-DAB4B8A37D06}" type="slidenum">
              <a:rPr lang="tr-TR" smtClean="0">
                <a:solidFill>
                  <a:prstClr val="black">
                    <a:lumMod val="85000"/>
                    <a:lumOff val="15000"/>
                  </a:prstClr>
                </a:solidFill>
              </a:rPr>
              <a:pPr/>
              <a:t>‹#›</a:t>
            </a:fld>
            <a:endParaRPr lang="tr-TR">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7993788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628653" y="365129"/>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4"/>
          <p:cNvSpPr txBox="1">
            <a:spLocks noGrp="1"/>
          </p:cNvSpPr>
          <p:nvPr>
            <p:ph type="body" idx="1"/>
          </p:nvPr>
        </p:nvSpPr>
        <p:spPr>
          <a:xfrm>
            <a:off x="628653"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34"/>
          <p:cNvSpPr txBox="1">
            <a:spLocks noGrp="1"/>
          </p:cNvSpPr>
          <p:nvPr>
            <p:ph type="ftr" idx="11"/>
          </p:nvPr>
        </p:nvSpPr>
        <p:spPr>
          <a:xfrm>
            <a:off x="3028953" y="6356357"/>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34"/>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tr-TR" kern="0"/>
              <a:pPr>
                <a:buClr>
                  <a:srgbClr val="000000"/>
                </a:buClr>
                <a:buFont typeface="Arial"/>
                <a:buNone/>
              </a:pPr>
              <a:t>‹#›</a:t>
            </a:fld>
            <a:endParaRPr kern="0"/>
          </a:p>
        </p:txBody>
      </p:sp>
    </p:spTree>
    <p:extLst>
      <p:ext uri="{BB962C8B-B14F-4D97-AF65-F5344CB8AC3E}">
        <p14:creationId xmlns:p14="http://schemas.microsoft.com/office/powerpoint/2010/main" val="637772051"/>
      </p:ext>
    </p:extLst>
  </p:cSld>
  <p:clrMap bg1="lt1" tx1="dk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628651" y="365128"/>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4"/>
          <p:cNvSpPr txBox="1">
            <a:spLocks noGrp="1"/>
          </p:cNvSpPr>
          <p:nvPr>
            <p:ph type="body" idx="1"/>
          </p:nvPr>
        </p:nvSpPr>
        <p:spPr>
          <a:xfrm>
            <a:off x="628651"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34"/>
          <p:cNvSpPr txBox="1">
            <a:spLocks noGrp="1"/>
          </p:cNvSpPr>
          <p:nvPr>
            <p:ph type="ftr" idx="11"/>
          </p:nvPr>
        </p:nvSpPr>
        <p:spPr>
          <a:xfrm>
            <a:off x="3028951" y="6356353"/>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3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tr-TR" kern="0"/>
              <a:pPr>
                <a:buClr>
                  <a:srgbClr val="000000"/>
                </a:buClr>
                <a:buFont typeface="Arial"/>
                <a:buNone/>
              </a:pPr>
              <a:t>‹#›</a:t>
            </a:fld>
            <a:endParaRPr kern="0"/>
          </a:p>
        </p:txBody>
      </p:sp>
    </p:spTree>
    <p:extLst>
      <p:ext uri="{BB962C8B-B14F-4D97-AF65-F5344CB8AC3E}">
        <p14:creationId xmlns:p14="http://schemas.microsoft.com/office/powerpoint/2010/main" val="2310209518"/>
      </p:ext>
    </p:extLst>
  </p:cSld>
  <p:clrMap bg1="lt1" tx1="dk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95"/>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6"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4" y="1027664"/>
            <a:ext cx="7024744" cy="1143000"/>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43496" y="2323652"/>
            <a:ext cx="6777317" cy="3508977"/>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997388" y="224500"/>
            <a:ext cx="2133600" cy="365125"/>
          </a:xfrm>
          <a:prstGeom prst="rect">
            <a:avLst/>
          </a:prstGeom>
        </p:spPr>
        <p:txBody>
          <a:bodyPr vert="horz" lIns="91440" tIns="45720" rIns="91440" bIns="45720" rtlCol="0" anchor="ctr"/>
          <a:lstStyle>
            <a:lvl1pPr algn="r">
              <a:defRPr sz="1200">
                <a:solidFill>
                  <a:srgbClr val="FEFEFE"/>
                </a:solidFill>
              </a:defRPr>
            </a:lvl1pPr>
          </a:lstStyle>
          <a:p>
            <a:fld id="{A23720DD-5B6D-40BF-8493-A6B52D484E6B}" type="datetimeFigureOut">
              <a:rPr lang="tr-TR" smtClean="0"/>
              <a:pPr/>
              <a:t>18.01.2023</a:t>
            </a:fld>
            <a:endParaRPr lang="tr-TR"/>
          </a:p>
        </p:txBody>
      </p:sp>
      <p:sp>
        <p:nvSpPr>
          <p:cNvPr id="5" name="Footer Placeholder 4"/>
          <p:cNvSpPr>
            <a:spLocks noGrp="1"/>
          </p:cNvSpPr>
          <p:nvPr>
            <p:ph type="ftr" sz="quarter" idx="3"/>
          </p:nvPr>
        </p:nvSpPr>
        <p:spPr>
          <a:xfrm>
            <a:off x="4641448" y="5852168"/>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tr-TR"/>
          </a:p>
        </p:txBody>
      </p:sp>
      <p:sp>
        <p:nvSpPr>
          <p:cNvPr id="6" name="Slide Number Placeholder 5"/>
          <p:cNvSpPr>
            <a:spLocks noGrp="1"/>
          </p:cNvSpPr>
          <p:nvPr>
            <p:ph type="sldNum" sz="quarter" idx="4"/>
          </p:nvPr>
        </p:nvSpPr>
        <p:spPr>
          <a:xfrm>
            <a:off x="4649100" y="224499"/>
            <a:ext cx="1332156" cy="365125"/>
          </a:xfrm>
          <a:prstGeom prst="rect">
            <a:avLst/>
          </a:prstGeom>
        </p:spPr>
        <p:txBody>
          <a:bodyPr vert="horz" lIns="91440" tIns="45720" rIns="91440" bIns="45720" rtlCol="0" anchor="ctr"/>
          <a:lstStyle>
            <a:lvl1pPr algn="l">
              <a:defRPr sz="1200">
                <a:solidFill>
                  <a:srgbClr val="FEFEFE"/>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80" r:id="rId12"/>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18.01.2023</a:t>
            </a:fld>
            <a:endParaRPr lang="tr-TR"/>
          </a:p>
        </p:txBody>
      </p:sp>
      <p:sp>
        <p:nvSpPr>
          <p:cNvPr id="5" name="4 Altbilgi Yer Tutucusu"/>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6987924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628655" y="365129"/>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4"/>
          <p:cNvSpPr txBox="1">
            <a:spLocks noGrp="1"/>
          </p:cNvSpPr>
          <p:nvPr>
            <p:ph type="body" idx="1"/>
          </p:nvPr>
        </p:nvSpPr>
        <p:spPr>
          <a:xfrm>
            <a:off x="628655"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628650" y="635636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34"/>
          <p:cNvSpPr txBox="1">
            <a:spLocks noGrp="1"/>
          </p:cNvSpPr>
          <p:nvPr>
            <p:ph type="ftr" idx="11"/>
          </p:nvPr>
        </p:nvSpPr>
        <p:spPr>
          <a:xfrm>
            <a:off x="3028955" y="635636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34"/>
          <p:cNvSpPr txBox="1">
            <a:spLocks noGrp="1"/>
          </p:cNvSpPr>
          <p:nvPr>
            <p:ph type="sldNum" idx="12"/>
          </p:nvPr>
        </p:nvSpPr>
        <p:spPr>
          <a:xfrm>
            <a:off x="6457950" y="635636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tr-TR" kern="0"/>
              <a:pPr>
                <a:buClr>
                  <a:srgbClr val="000000"/>
                </a:buClr>
                <a:buFont typeface="Arial"/>
                <a:buNone/>
              </a:pPr>
              <a:t>‹#›</a:t>
            </a:fld>
            <a:endParaRPr kern="0"/>
          </a:p>
        </p:txBody>
      </p:sp>
    </p:spTree>
    <p:extLst>
      <p:ext uri="{BB962C8B-B14F-4D97-AF65-F5344CB8AC3E}">
        <p14:creationId xmlns:p14="http://schemas.microsoft.com/office/powerpoint/2010/main" val="2303044324"/>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58875701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2"/>
          </p:nvPr>
        </p:nvSpPr>
        <p:spPr>
          <a:xfrm>
            <a:off x="6363351" y="6356358"/>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7BC16D4E-F9AE-4829-ABA3-175EA28486EE}" type="datetimeFigureOut">
              <a:rPr lang="tr-TR" smtClean="0">
                <a:solidFill>
                  <a:prstClr val="black">
                    <a:lumMod val="65000"/>
                    <a:lumOff val="35000"/>
                  </a:prstClr>
                </a:solidFill>
              </a:rPr>
              <a:pPr/>
              <a:t>18.01.2023</a:t>
            </a:fld>
            <a:endParaRPr lang="tr-TR">
              <a:solidFill>
                <a:prstClr val="black">
                  <a:lumMod val="65000"/>
                  <a:lumOff val="35000"/>
                </a:prstClr>
              </a:solidFill>
            </a:endParaRPr>
          </a:p>
        </p:txBody>
      </p:sp>
      <p:sp>
        <p:nvSpPr>
          <p:cNvPr id="5" name="Footer Placeholder 4"/>
          <p:cNvSpPr>
            <a:spLocks noGrp="1"/>
          </p:cNvSpPr>
          <p:nvPr>
            <p:ph type="ftr" sz="quarter" idx="3"/>
          </p:nvPr>
        </p:nvSpPr>
        <p:spPr>
          <a:xfrm>
            <a:off x="659165" y="6356358"/>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tr-TR">
              <a:solidFill>
                <a:prstClr val="black">
                  <a:lumMod val="65000"/>
                  <a:lumOff val="35000"/>
                </a:prstClr>
              </a:solidFill>
            </a:endParaRPr>
          </a:p>
        </p:txBody>
      </p:sp>
      <p:sp>
        <p:nvSpPr>
          <p:cNvPr id="6" name="Slide Number Placeholder 5"/>
          <p:cNvSpPr>
            <a:spLocks noGrp="1"/>
          </p:cNvSpPr>
          <p:nvPr>
            <p:ph type="sldNum" sz="quarter" idx="4"/>
          </p:nvPr>
        </p:nvSpPr>
        <p:spPr>
          <a:xfrm>
            <a:off x="8543282" y="6356358"/>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A0EC9D5-1D6E-4FEB-9BF4-E30A874D2373}"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440043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1547100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6D4E-F9AE-4829-ABA3-175EA28486EE}" type="datetimeFigureOut">
              <a:rPr lang="tr-TR" smtClean="0">
                <a:solidFill>
                  <a:prstClr val="black">
                    <a:tint val="75000"/>
                  </a:prstClr>
                </a:solidFill>
              </a:rPr>
              <a:pPr/>
              <a:t>18.01.2023</a:t>
            </a:fld>
            <a:endParaRPr lang="tr-TR">
              <a:solidFill>
                <a:prstClr val="black">
                  <a:tint val="75000"/>
                </a:prstClr>
              </a:solidFill>
            </a:endParaRPr>
          </a:p>
        </p:txBody>
      </p:sp>
      <p:sp>
        <p:nvSpPr>
          <p:cNvPr id="5" name="Altbilgi Yer Tutucusu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EC9D5-1D6E-4FEB-9BF4-E30A874D237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70913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9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g"/><Relationship Id="rId1" Type="http://schemas.openxmlformats.org/officeDocument/2006/relationships/slideLayout" Target="../slideLayouts/slideLayout1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6.jpg"/><Relationship Id="rId1" Type="http://schemas.openxmlformats.org/officeDocument/2006/relationships/slideLayout" Target="../slideLayouts/slideLayout10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56.xml"/><Relationship Id="rId5" Type="http://schemas.openxmlformats.org/officeDocument/2006/relationships/image" Target="../media/image35.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45.xml"/><Relationship Id="rId5" Type="http://schemas.openxmlformats.org/officeDocument/2006/relationships/image" Target="../media/image2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41.jpeg"/><Relationship Id="rId2" Type="http://schemas.openxmlformats.org/officeDocument/2006/relationships/slide" Target="slide21.xml"/><Relationship Id="rId1" Type="http://schemas.openxmlformats.org/officeDocument/2006/relationships/slideLayout" Target="../slideLayouts/slideLayout25.xml"/><Relationship Id="rId6" Type="http://schemas.openxmlformats.org/officeDocument/2006/relationships/slide" Target="slide34.xml"/><Relationship Id="rId5" Type="http://schemas.openxmlformats.org/officeDocument/2006/relationships/slide" Target="slide36.xml"/><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6.jpg"/><Relationship Id="rId1" Type="http://schemas.openxmlformats.org/officeDocument/2006/relationships/slideLayout" Target="../slideLayouts/slideLayout124.xml"/><Relationship Id="rId6" Type="http://schemas.openxmlformats.org/officeDocument/2006/relationships/image" Target="../media/image34.pn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O&#287;lum%20bak%20git%20_))))%20&#304;zle%20kop_))))%20(With%20English%20Translation)%20(2).mp4"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O&#287;lum%20bak%20git%20_))))%20&#304;zle%20kop_))))%20(With%20English%20Translation)%20(2).mp4"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3"/>
          </a:fgClr>
          <a:bgClr>
            <a:schemeClr val="accent5"/>
          </a:bgClr>
        </a:patt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8" y="2810040"/>
            <a:ext cx="4176464" cy="3486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3" name="Dikdörtgen 2"/>
          <p:cNvSpPr/>
          <p:nvPr/>
        </p:nvSpPr>
        <p:spPr>
          <a:xfrm>
            <a:off x="683568" y="476672"/>
            <a:ext cx="7344816" cy="1754326"/>
          </a:xfrm>
          <a:prstGeom prst="rect">
            <a:avLst/>
          </a:prstGeom>
          <a:solidFill>
            <a:schemeClr val="tx1"/>
          </a:solidFill>
        </p:spPr>
        <p:txBody>
          <a:bodyPr wrap="square" lIns="91440" tIns="45720" rIns="91440" bIns="45720">
            <a:spAutoFit/>
          </a:bodyPr>
          <a:lstStyle/>
          <a:p>
            <a:pPr algn="ctr"/>
            <a:r>
              <a:rPr lang="tr-TR" sz="540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ERGENLİKTE </a:t>
            </a:r>
          </a:p>
          <a:p>
            <a:pPr algn="ctr"/>
            <a:r>
              <a:rPr lang="tr-TR" sz="540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GELİŞİM VE DEĞİŞİM</a:t>
            </a:r>
            <a:endParaRPr lang="tr-TR" sz="5400"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97410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2000" b="-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51520" y="548680"/>
            <a:ext cx="8229600" cy="1143000"/>
          </a:xfrm>
        </p:spPr>
        <p:txBody>
          <a:bodyPr>
            <a:normAutofit fontScale="90000"/>
          </a:bodyPr>
          <a:lstStyle/>
          <a:p>
            <a:r>
              <a:rPr lang="tr-TR" sz="4800" b="1" i="1" dirty="0" smtClean="0">
                <a:solidFill>
                  <a:schemeClr val="accent1">
                    <a:lumMod val="75000"/>
                  </a:schemeClr>
                </a:solidFill>
              </a:rPr>
              <a:t>ORTA DÖNEM</a:t>
            </a:r>
            <a:br>
              <a:rPr lang="tr-TR" sz="4800" b="1" i="1" dirty="0" smtClean="0">
                <a:solidFill>
                  <a:schemeClr val="accent1">
                    <a:lumMod val="75000"/>
                  </a:schemeClr>
                </a:solidFill>
              </a:rPr>
            </a:br>
            <a:r>
              <a:rPr lang="tr-TR" sz="3100" b="1" i="1" dirty="0" smtClean="0">
                <a:solidFill>
                  <a:schemeClr val="accent1">
                    <a:lumMod val="75000"/>
                  </a:schemeClr>
                </a:solidFill>
              </a:rPr>
              <a:t>( 15-19 Yaş )</a:t>
            </a:r>
            <a:endParaRPr lang="tr-TR" sz="4800" b="1" i="1" dirty="0">
              <a:solidFill>
                <a:schemeClr val="accent1">
                  <a:lumMod val="75000"/>
                </a:schemeClr>
              </a:solidFill>
            </a:endParaRPr>
          </a:p>
        </p:txBody>
      </p:sp>
      <p:sp>
        <p:nvSpPr>
          <p:cNvPr id="3" name="İçerik Yer Tutucusu 2"/>
          <p:cNvSpPr>
            <a:spLocks noGrp="1"/>
          </p:cNvSpPr>
          <p:nvPr>
            <p:ph idx="1"/>
          </p:nvPr>
        </p:nvSpPr>
        <p:spPr>
          <a:xfrm>
            <a:off x="1763688" y="1869643"/>
            <a:ext cx="5400600" cy="3935629"/>
          </a:xfrm>
        </p:spPr>
        <p:txBody>
          <a:bodyPr>
            <a:normAutofit lnSpcReduction="10000"/>
          </a:bodyPr>
          <a:lstStyle/>
          <a:p>
            <a:pPr marL="0" indent="0" algn="ctr">
              <a:buNone/>
            </a:pPr>
            <a:r>
              <a:rPr lang="tr-TR" sz="2400" b="1" dirty="0" smtClean="0"/>
              <a:t>Ergenliğin orta döneminde bedence büyüme hız keserek devam etmektedir. Kişinin kendi bedenindeki değişikliklere uyumu artmış; gerilimleri azalmaya başlamıştır. </a:t>
            </a:r>
          </a:p>
          <a:p>
            <a:pPr marL="0" indent="0" algn="ctr">
              <a:buNone/>
            </a:pPr>
            <a:endParaRPr lang="tr-TR" sz="2400" b="1" dirty="0" smtClean="0"/>
          </a:p>
          <a:p>
            <a:pPr marL="0" indent="0" algn="ctr">
              <a:buNone/>
            </a:pPr>
            <a:r>
              <a:rPr lang="tr-TR" sz="2400" b="1" dirty="0" smtClean="0"/>
              <a:t>Bu süreçte artık anne-babadan bağımsız olma çabaları görülmektedir. Ergen yeni kimliği ile toplumdaki yerini aramaya başlamış, arkadaş gruplarının önemi artmıştır. </a:t>
            </a:r>
          </a:p>
          <a:p>
            <a:pPr marL="0" indent="0">
              <a:buNone/>
            </a:pPr>
            <a:endParaRPr lang="tr-TR"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6246040"/>
            <a:ext cx="110331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359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2000" b="-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475656" y="620688"/>
            <a:ext cx="6120680" cy="1143000"/>
          </a:xfrm>
        </p:spPr>
        <p:txBody>
          <a:bodyPr>
            <a:normAutofit fontScale="90000"/>
          </a:bodyPr>
          <a:lstStyle/>
          <a:p>
            <a:r>
              <a:rPr lang="tr-TR" b="1" i="1" dirty="0" smtClean="0">
                <a:solidFill>
                  <a:schemeClr val="accent1">
                    <a:lumMod val="75000"/>
                  </a:schemeClr>
                </a:solidFill>
              </a:rPr>
              <a:t>SON DÖNEM</a:t>
            </a:r>
            <a:br>
              <a:rPr lang="tr-TR" b="1" i="1" dirty="0" smtClean="0">
                <a:solidFill>
                  <a:schemeClr val="accent1">
                    <a:lumMod val="75000"/>
                  </a:schemeClr>
                </a:solidFill>
              </a:rPr>
            </a:br>
            <a:r>
              <a:rPr lang="tr-TR" sz="3100" b="1" i="1" dirty="0" smtClean="0">
                <a:solidFill>
                  <a:schemeClr val="accent1">
                    <a:lumMod val="75000"/>
                  </a:schemeClr>
                </a:solidFill>
              </a:rPr>
              <a:t>( 19-21 Yaş ) </a:t>
            </a:r>
            <a:endParaRPr lang="tr-TR" sz="3100" b="1" i="1" dirty="0">
              <a:solidFill>
                <a:schemeClr val="accent1">
                  <a:lumMod val="75000"/>
                </a:schemeClr>
              </a:solidFill>
            </a:endParaRPr>
          </a:p>
        </p:txBody>
      </p:sp>
      <p:sp>
        <p:nvSpPr>
          <p:cNvPr id="3" name="İçerik Yer Tutucusu 2"/>
          <p:cNvSpPr>
            <a:spLocks noGrp="1"/>
          </p:cNvSpPr>
          <p:nvPr>
            <p:ph idx="1"/>
          </p:nvPr>
        </p:nvSpPr>
        <p:spPr>
          <a:xfrm>
            <a:off x="1979716" y="1969142"/>
            <a:ext cx="5154555" cy="4525963"/>
          </a:xfrm>
        </p:spPr>
        <p:txBody>
          <a:bodyPr/>
          <a:lstStyle/>
          <a:p>
            <a:pPr marL="0" indent="0" algn="ctr">
              <a:buNone/>
            </a:pPr>
            <a:r>
              <a:rPr lang="tr-TR" sz="2800" b="1" dirty="0" smtClean="0"/>
              <a:t>Ergenliğin son dönemi, fiziksel gelişimin tamamlandığı, ilişkilerdeki çatışmaların ve karar vermedeki zorlukların azaldığı ve kişisel olgunluğun arttığı bir dönemdir. </a:t>
            </a:r>
          </a:p>
          <a:p>
            <a:pPr marL="0" indent="0">
              <a:buNone/>
            </a:pPr>
            <a:endParaRPr lang="tr-TR" dirty="0"/>
          </a:p>
        </p:txBody>
      </p:sp>
      <p:pic>
        <p:nvPicPr>
          <p:cNvPr id="4" name="Resim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7824" y="4661321"/>
            <a:ext cx="3528392" cy="2052228"/>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6221889"/>
            <a:ext cx="110331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10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stretch>
            <a:fillRect l="-6000" r="-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6"/>
            <a:ext cx="8229600" cy="864096"/>
          </a:xfrm>
        </p:spPr>
        <p:txBody>
          <a:bodyPr>
            <a:noAutofit/>
          </a:bodyPr>
          <a:lstStyle/>
          <a:p>
            <a:r>
              <a:rPr lang="tr-TR" sz="4800" b="1" i="1" dirty="0" smtClean="0">
                <a:solidFill>
                  <a:srgbClr val="C00000"/>
                </a:solidFill>
              </a:rPr>
              <a:t>ERGENLİKTE GELİŞİM</a:t>
            </a:r>
            <a:r>
              <a:rPr lang="tr-TR" dirty="0" smtClean="0"/>
              <a:t/>
            </a:r>
            <a:br>
              <a:rPr lang="tr-TR" dirty="0" smtClean="0"/>
            </a:br>
            <a:endParaRPr lang="tr-TR" dirty="0"/>
          </a:p>
        </p:txBody>
      </p:sp>
      <p:graphicFrame>
        <p:nvGraphicFramePr>
          <p:cNvPr id="4" name="Diyagram 3"/>
          <p:cNvGraphicFramePr/>
          <p:nvPr>
            <p:extLst>
              <p:ext uri="{D42A27DB-BD31-4B8C-83A1-F6EECF244321}">
                <p14:modId xmlns:p14="http://schemas.microsoft.com/office/powerpoint/2010/main" val="558973398"/>
              </p:ext>
            </p:extLst>
          </p:nvPr>
        </p:nvGraphicFramePr>
        <p:xfrm>
          <a:off x="-252536" y="1268760"/>
          <a:ext cx="9649072" cy="5416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925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9552" y="260648"/>
            <a:ext cx="8208912" cy="1600200"/>
          </a:xfrm>
        </p:spPr>
        <p:txBody>
          <a:bodyPr>
            <a:normAutofit/>
          </a:bodyPr>
          <a:lstStyle/>
          <a:p>
            <a:pPr algn="ctr"/>
            <a:r>
              <a:rPr lang="tr-TR" sz="4000" b="1" dirty="0" smtClean="0">
                <a:solidFill>
                  <a:srgbClr val="CC0000"/>
                </a:solidFill>
                <a:latin typeface="ComicSansMS" charset="0"/>
                <a:cs typeface="Times New Roman" pitchFamily="18" charset="0"/>
              </a:rPr>
              <a:t>Zamanı geldiğince kendimize sorabileceğimiz sorular?</a:t>
            </a:r>
            <a:r>
              <a:rPr lang="tr-TR" sz="4000" dirty="0" smtClean="0"/>
              <a:t> </a:t>
            </a:r>
            <a:endParaRPr lang="tr-TR" sz="4000" dirty="0"/>
          </a:p>
        </p:txBody>
      </p:sp>
      <p:sp>
        <p:nvSpPr>
          <p:cNvPr id="8195" name="Rectangle 3"/>
          <p:cNvSpPr>
            <a:spLocks noGrp="1" noChangeArrowheads="1"/>
          </p:cNvSpPr>
          <p:nvPr>
            <p:ph type="body" idx="1"/>
          </p:nvPr>
        </p:nvSpPr>
        <p:spPr>
          <a:xfrm>
            <a:off x="908817" y="1981200"/>
            <a:ext cx="7543800" cy="3886200"/>
          </a:xfrm>
        </p:spPr>
        <p:txBody>
          <a:bodyPr>
            <a:normAutofit/>
          </a:bodyPr>
          <a:lstStyle/>
          <a:p>
            <a:r>
              <a:rPr lang="tr-TR" sz="2000" b="1" dirty="0" smtClean="0">
                <a:solidFill>
                  <a:schemeClr val="tx1"/>
                </a:solidFill>
                <a:latin typeface="Century Gothic" pitchFamily="34" charset="0"/>
                <a:cs typeface="Times New Roman" pitchFamily="18" charset="0"/>
              </a:rPr>
              <a:t>Çocuğum neden </a:t>
            </a:r>
            <a:r>
              <a:rPr lang="tr-TR" sz="2000" b="1" dirty="0">
                <a:solidFill>
                  <a:schemeClr val="tx1"/>
                </a:solidFill>
                <a:latin typeface="Century Gothic" pitchFamily="34" charset="0"/>
                <a:cs typeface="Times New Roman" pitchFamily="18" charset="0"/>
              </a:rPr>
              <a:t>böyle sakarca </a:t>
            </a:r>
            <a:r>
              <a:rPr lang="tr-TR" sz="2000" b="1" dirty="0" smtClean="0">
                <a:solidFill>
                  <a:schemeClr val="tx1"/>
                </a:solidFill>
                <a:latin typeface="Century Gothic" pitchFamily="34" charset="0"/>
                <a:cs typeface="Times New Roman" pitchFamily="18" charset="0"/>
              </a:rPr>
              <a:t>davranıyor?</a:t>
            </a:r>
            <a:endParaRPr lang="tr-TR" sz="2000" b="1" dirty="0">
              <a:solidFill>
                <a:schemeClr val="tx1"/>
              </a:solidFill>
              <a:latin typeface="Century Gothic" pitchFamily="34" charset="0"/>
              <a:cs typeface="Times New Roman" pitchFamily="18" charset="0"/>
            </a:endParaRPr>
          </a:p>
          <a:p>
            <a:r>
              <a:rPr lang="tr-TR" sz="2000" b="1" dirty="0">
                <a:solidFill>
                  <a:schemeClr val="tx1"/>
                </a:solidFill>
                <a:latin typeface="Century Gothic" pitchFamily="34" charset="0"/>
                <a:cs typeface="Times New Roman" pitchFamily="18" charset="0"/>
              </a:rPr>
              <a:t>B</a:t>
            </a:r>
            <a:r>
              <a:rPr lang="tr-TR" sz="2000" b="1" dirty="0" smtClean="0">
                <a:solidFill>
                  <a:schemeClr val="tx1"/>
                </a:solidFill>
                <a:latin typeface="Century Gothic" pitchFamily="34" charset="0"/>
                <a:cs typeface="Times New Roman" pitchFamily="18" charset="0"/>
              </a:rPr>
              <a:t>u heyecan nedir?</a:t>
            </a:r>
            <a:endParaRPr lang="tr-TR" sz="2000" b="1" dirty="0">
              <a:solidFill>
                <a:schemeClr val="tx1"/>
              </a:solidFill>
              <a:latin typeface="Century Gothic" pitchFamily="34" charset="0"/>
              <a:cs typeface="Times New Roman" pitchFamily="18" charset="0"/>
            </a:endParaRPr>
          </a:p>
          <a:p>
            <a:r>
              <a:rPr lang="tr-TR" sz="2000" b="1" dirty="0" smtClean="0">
                <a:solidFill>
                  <a:schemeClr val="tx1"/>
                </a:solidFill>
                <a:latin typeface="Century Gothic" pitchFamily="34" charset="0"/>
                <a:cs typeface="Times New Roman" pitchFamily="18" charset="0"/>
              </a:rPr>
              <a:t>Çok alıngan ve duygusal</a:t>
            </a:r>
            <a:endParaRPr lang="tr-TR" sz="2000" b="1" dirty="0">
              <a:solidFill>
                <a:schemeClr val="tx1"/>
              </a:solidFill>
              <a:latin typeface="Century Gothic" pitchFamily="34" charset="0"/>
              <a:cs typeface="Times New Roman" pitchFamily="18" charset="0"/>
            </a:endParaRPr>
          </a:p>
          <a:p>
            <a:r>
              <a:rPr lang="tr-TR" sz="2000" b="1" dirty="0" smtClean="0">
                <a:solidFill>
                  <a:schemeClr val="tx1"/>
                </a:solidFill>
                <a:latin typeface="Century Gothic" pitchFamily="34" charset="0"/>
                <a:cs typeface="Times New Roman" pitchFamily="18" charset="0"/>
              </a:rPr>
              <a:t>Çocuğumu tanıy</a:t>
            </a:r>
            <a:r>
              <a:rPr lang="tr-TR" sz="2000" b="1" dirty="0" smtClean="0">
                <a:solidFill>
                  <a:schemeClr val="tx1"/>
                </a:solidFill>
                <a:latin typeface="Century Gothic" pitchFamily="34" charset="0"/>
              </a:rPr>
              <a:t>amıyorum</a:t>
            </a:r>
            <a:r>
              <a:rPr lang="tr-TR" sz="2000" b="1" dirty="0" smtClean="0">
                <a:solidFill>
                  <a:schemeClr val="tx1"/>
                </a:solidFill>
                <a:latin typeface="Century Gothic" pitchFamily="34" charset="0"/>
                <a:cs typeface="Times New Roman" pitchFamily="18" charset="0"/>
              </a:rPr>
              <a:t>?</a:t>
            </a:r>
            <a:r>
              <a:rPr lang="tr-TR" sz="2000" b="1" dirty="0" smtClean="0">
                <a:solidFill>
                  <a:schemeClr val="tx1"/>
                </a:solidFill>
                <a:latin typeface="Century Gothic" pitchFamily="34" charset="0"/>
              </a:rPr>
              <a:t> </a:t>
            </a:r>
            <a:endParaRPr lang="tr-TR" sz="2000" b="1" dirty="0">
              <a:solidFill>
                <a:schemeClr val="tx1"/>
              </a:solidFill>
              <a:latin typeface="Century Gothic" pitchFamily="34" charset="0"/>
            </a:endParaRPr>
          </a:p>
        </p:txBody>
      </p:sp>
      <p:sp>
        <p:nvSpPr>
          <p:cNvPr id="8196" name="Rectangle 4"/>
          <p:cNvSpPr>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endParaRPr lang="tr-TR" sz="3200" b="1" dirty="0"/>
          </a:p>
        </p:txBody>
      </p:sp>
    </p:spTree>
    <p:extLst>
      <p:ext uri="{BB962C8B-B14F-4D97-AF65-F5344CB8AC3E}">
        <p14:creationId xmlns:p14="http://schemas.microsoft.com/office/powerpoint/2010/main" val="4275156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 calcmode="lin" valueType="num">
                                      <p:cBhvr additive="base">
                                        <p:cTn id="19"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2" end="2"/>
                                            </p:txEl>
                                          </p:spTgt>
                                        </p:tgtEl>
                                        <p:attrNameLst>
                                          <p:attrName>style.visibility</p:attrName>
                                        </p:attrNameLst>
                                      </p:cBhvr>
                                      <p:to>
                                        <p:strVal val="visible"/>
                                      </p:to>
                                    </p:set>
                                    <p:anim calcmode="lin" valueType="num">
                                      <p:cBhvr additive="base">
                                        <p:cTn id="25"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3" end="3"/>
                                            </p:txEl>
                                          </p:spTgt>
                                        </p:tgtEl>
                                        <p:attrNameLst>
                                          <p:attrName>style.visibility</p:attrName>
                                        </p:attrNameLst>
                                      </p:cBhvr>
                                      <p:to>
                                        <p:strVal val="visible"/>
                                      </p:to>
                                    </p:set>
                                    <p:anim calcmode="lin" valueType="num">
                                      <p:cBhvr additive="base">
                                        <p:cTn id="31"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71" name="Google Shape;171;p11"/>
          <p:cNvPicPr preferRelativeResize="0"/>
          <p:nvPr/>
        </p:nvPicPr>
        <p:blipFill rotWithShape="1">
          <a:blip r:embed="rId4">
            <a:alphaModFix/>
          </a:blip>
          <a:srcRect r="50457" b="50331"/>
          <a:stretch/>
        </p:blipFill>
        <p:spPr>
          <a:xfrm>
            <a:off x="1" y="-895058"/>
            <a:ext cx="2217236" cy="3406246"/>
          </a:xfrm>
          <a:prstGeom prst="rect">
            <a:avLst/>
          </a:prstGeom>
          <a:noFill/>
          <a:ln>
            <a:noFill/>
          </a:ln>
        </p:spPr>
      </p:pic>
      <p:sp>
        <p:nvSpPr>
          <p:cNvPr id="172" name="Google Shape;172;p11"/>
          <p:cNvSpPr txBox="1"/>
          <p:nvPr/>
        </p:nvSpPr>
        <p:spPr>
          <a:xfrm rot="-151869">
            <a:off x="334238" y="904607"/>
            <a:ext cx="1783672" cy="646331"/>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tr-TR" b="1" kern="0">
                <a:solidFill>
                  <a:srgbClr val="000000"/>
                </a:solidFill>
                <a:latin typeface="Calibri"/>
                <a:ea typeface="Calibri"/>
                <a:cs typeface="Calibri"/>
                <a:sym typeface="Calibri"/>
              </a:rPr>
              <a:t>ZİHİNSEL/BİLİŞSEL GELİŞİM</a:t>
            </a:r>
            <a:endParaRPr sz="1400" kern="0">
              <a:solidFill>
                <a:srgbClr val="000000"/>
              </a:solidFill>
              <a:cs typeface="Arial"/>
              <a:sym typeface="Arial"/>
            </a:endParaRPr>
          </a:p>
        </p:txBody>
      </p:sp>
      <p:sp>
        <p:nvSpPr>
          <p:cNvPr id="173" name="Google Shape;173;p11"/>
          <p:cNvSpPr/>
          <p:nvPr/>
        </p:nvSpPr>
        <p:spPr>
          <a:xfrm>
            <a:off x="321933" y="2785645"/>
            <a:ext cx="5965647" cy="2585283"/>
          </a:xfrm>
          <a:prstGeom prst="rect">
            <a:avLst/>
          </a:prstGeom>
          <a:noFill/>
          <a:ln>
            <a:noFill/>
          </a:ln>
        </p:spPr>
        <p:txBody>
          <a:bodyPr spcFirstLastPara="1" wrap="square" lIns="91425" tIns="45700" rIns="91425" bIns="45700" anchor="t" anchorCtr="0">
            <a:spAutoFit/>
          </a:bodyPr>
          <a:lstStyle/>
          <a:p>
            <a:pPr marL="285750" indent="-285750">
              <a:lnSpc>
                <a:spcPct val="150000"/>
              </a:lnSpc>
              <a:buClr>
                <a:srgbClr val="000000"/>
              </a:buClr>
              <a:buSzPts val="1800"/>
              <a:buFont typeface="Noto Sans Symbols"/>
              <a:buChar char="⮚"/>
            </a:pPr>
            <a:r>
              <a:rPr lang="tr-TR" b="1" kern="0">
                <a:solidFill>
                  <a:srgbClr val="000000"/>
                </a:solidFill>
                <a:latin typeface="Calibri"/>
                <a:ea typeface="Calibri"/>
                <a:cs typeface="Calibri"/>
                <a:sym typeface="Calibri"/>
              </a:rPr>
              <a:t>Soyut düşünebilme</a:t>
            </a:r>
            <a:endParaRPr sz="1400" kern="0">
              <a:solidFill>
                <a:srgbClr val="000000"/>
              </a:solidFill>
              <a:cs typeface="Arial"/>
              <a:sym typeface="Arial"/>
            </a:endParaRPr>
          </a:p>
          <a:p>
            <a:pPr marL="285750" indent="-285750">
              <a:lnSpc>
                <a:spcPct val="150000"/>
              </a:lnSpc>
              <a:buClr>
                <a:srgbClr val="000000"/>
              </a:buClr>
              <a:buSzPts val="1800"/>
              <a:buFont typeface="Noto Sans Symbols"/>
              <a:buChar char="⮚"/>
            </a:pPr>
            <a:r>
              <a:rPr lang="tr-TR" b="1" kern="0">
                <a:solidFill>
                  <a:srgbClr val="000000"/>
                </a:solidFill>
                <a:latin typeface="Calibri"/>
                <a:ea typeface="Calibri"/>
                <a:cs typeface="Calibri"/>
                <a:sym typeface="Calibri"/>
              </a:rPr>
              <a:t>Genellemeler yapma </a:t>
            </a:r>
            <a:endParaRPr sz="1400" kern="0">
              <a:solidFill>
                <a:srgbClr val="000000"/>
              </a:solidFill>
              <a:cs typeface="Arial"/>
              <a:sym typeface="Arial"/>
            </a:endParaRPr>
          </a:p>
          <a:p>
            <a:pPr marL="285750" indent="-285750">
              <a:lnSpc>
                <a:spcPct val="150000"/>
              </a:lnSpc>
              <a:buClr>
                <a:srgbClr val="000000"/>
              </a:buClr>
              <a:buSzPts val="1800"/>
              <a:buFont typeface="Noto Sans Symbols"/>
              <a:buChar char="⮚"/>
            </a:pPr>
            <a:r>
              <a:rPr lang="tr-TR" b="1" kern="0">
                <a:solidFill>
                  <a:srgbClr val="000000"/>
                </a:solidFill>
                <a:latin typeface="Calibri"/>
                <a:ea typeface="Calibri"/>
                <a:cs typeface="Calibri"/>
                <a:sym typeface="Calibri"/>
              </a:rPr>
              <a:t>Daha çabuk sorun çözebilme </a:t>
            </a:r>
            <a:endParaRPr sz="1400" kern="0">
              <a:solidFill>
                <a:srgbClr val="000000"/>
              </a:solidFill>
              <a:cs typeface="Arial"/>
              <a:sym typeface="Arial"/>
            </a:endParaRPr>
          </a:p>
          <a:p>
            <a:pPr marL="285750" indent="-285750">
              <a:lnSpc>
                <a:spcPct val="150000"/>
              </a:lnSpc>
              <a:buClr>
                <a:srgbClr val="000000"/>
              </a:buClr>
              <a:buSzPts val="1800"/>
              <a:buFont typeface="Noto Sans Symbols"/>
              <a:buChar char="⮚"/>
            </a:pPr>
            <a:r>
              <a:rPr lang="tr-TR" b="1" kern="0">
                <a:solidFill>
                  <a:srgbClr val="000000"/>
                </a:solidFill>
                <a:latin typeface="Calibri"/>
                <a:ea typeface="Calibri"/>
                <a:cs typeface="Calibri"/>
                <a:sym typeface="Calibri"/>
              </a:rPr>
              <a:t>Mantık yürütme ve muhakeme yeteneği </a:t>
            </a:r>
            <a:endParaRPr sz="1400" kern="0">
              <a:solidFill>
                <a:srgbClr val="000000"/>
              </a:solidFill>
              <a:cs typeface="Arial"/>
              <a:sym typeface="Arial"/>
            </a:endParaRPr>
          </a:p>
          <a:p>
            <a:pPr marL="285750" indent="-285750">
              <a:lnSpc>
                <a:spcPct val="150000"/>
              </a:lnSpc>
              <a:buClr>
                <a:srgbClr val="000000"/>
              </a:buClr>
              <a:buSzPts val="1800"/>
              <a:buFont typeface="Noto Sans Symbols"/>
              <a:buChar char="⮚"/>
            </a:pPr>
            <a:r>
              <a:rPr lang="tr-TR" b="1" kern="0">
                <a:solidFill>
                  <a:srgbClr val="000000"/>
                </a:solidFill>
                <a:latin typeface="Calibri"/>
                <a:ea typeface="Calibri"/>
                <a:cs typeface="Calibri"/>
                <a:sym typeface="Calibri"/>
              </a:rPr>
              <a:t>Eleştirel düşünme (Aile ile tartışmalar )  </a:t>
            </a:r>
            <a:endParaRPr sz="1400" kern="0">
              <a:solidFill>
                <a:srgbClr val="000000"/>
              </a:solidFill>
              <a:cs typeface="Arial"/>
              <a:sym typeface="Arial"/>
            </a:endParaRPr>
          </a:p>
          <a:p>
            <a:pPr marL="285750" indent="-285750">
              <a:lnSpc>
                <a:spcPct val="150000"/>
              </a:lnSpc>
              <a:buClr>
                <a:srgbClr val="000000"/>
              </a:buClr>
              <a:buSzPts val="1800"/>
              <a:buFont typeface="Noto Sans Symbols"/>
              <a:buChar char="⮚"/>
            </a:pPr>
            <a:r>
              <a:rPr lang="tr-TR" b="1" kern="0">
                <a:solidFill>
                  <a:srgbClr val="000000"/>
                </a:solidFill>
                <a:latin typeface="Calibri"/>
                <a:ea typeface="Calibri"/>
                <a:cs typeface="Calibri"/>
                <a:sym typeface="Calibri"/>
              </a:rPr>
              <a:t>Ergen tartışmaları sever, düşüncelerini ifade etmek ister</a:t>
            </a:r>
            <a:endParaRPr sz="1400" kern="0">
              <a:solidFill>
                <a:srgbClr val="000000"/>
              </a:solidFill>
              <a:cs typeface="Arial"/>
              <a:sym typeface="Arial"/>
            </a:endParaRPr>
          </a:p>
        </p:txBody>
      </p:sp>
      <p:sp>
        <p:nvSpPr>
          <p:cNvPr id="174" name="Google Shape;174;p11"/>
          <p:cNvSpPr txBox="1"/>
          <p:nvPr/>
        </p:nvSpPr>
        <p:spPr>
          <a:xfrm>
            <a:off x="0" y="5778276"/>
            <a:ext cx="9144000" cy="369332"/>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tr-TR" b="1" kern="0">
                <a:solidFill>
                  <a:srgbClr val="000000"/>
                </a:solidFill>
                <a:latin typeface="Calibri"/>
                <a:ea typeface="Calibri"/>
                <a:cs typeface="Calibri"/>
                <a:sym typeface="Calibri"/>
              </a:rPr>
              <a:t>Tartışmak/fikrinizi söylemek </a:t>
            </a:r>
            <a:r>
              <a:rPr lang="tr-TR" b="1" kern="0">
                <a:solidFill>
                  <a:srgbClr val="C00000"/>
                </a:solidFill>
                <a:latin typeface="Calibri"/>
                <a:ea typeface="Calibri"/>
                <a:cs typeface="Calibri"/>
                <a:sym typeface="Calibri"/>
              </a:rPr>
              <a:t>doğru ifade biçimlerini kullandığınızda </a:t>
            </a:r>
            <a:r>
              <a:rPr lang="tr-TR" b="1" kern="0">
                <a:solidFill>
                  <a:srgbClr val="000000"/>
                </a:solidFill>
                <a:latin typeface="Calibri"/>
                <a:ea typeface="Calibri"/>
                <a:cs typeface="Calibri"/>
                <a:sym typeface="Calibri"/>
              </a:rPr>
              <a:t>olumlu bir eylemdir. </a:t>
            </a:r>
            <a:endParaRPr b="1" kern="0">
              <a:solidFill>
                <a:srgbClr val="000000"/>
              </a:solidFill>
              <a:latin typeface="Calibri"/>
              <a:ea typeface="Calibri"/>
              <a:cs typeface="Calibri"/>
              <a:sym typeface="Calibri"/>
            </a:endParaRPr>
          </a:p>
        </p:txBody>
      </p:sp>
      <p:pic>
        <p:nvPicPr>
          <p:cNvPr id="175" name="Google Shape;175;p11"/>
          <p:cNvPicPr preferRelativeResize="0"/>
          <p:nvPr/>
        </p:nvPicPr>
        <p:blipFill rotWithShape="1">
          <a:blip r:embed="rId5">
            <a:alphaModFix/>
          </a:blip>
          <a:srcRect/>
          <a:stretch/>
        </p:blipFill>
        <p:spPr>
          <a:xfrm>
            <a:off x="2637005" y="-33959"/>
            <a:ext cx="7092212" cy="5431702"/>
          </a:xfrm>
          <a:prstGeom prst="rect">
            <a:avLst/>
          </a:prstGeom>
          <a:noFill/>
          <a:ln>
            <a:noFill/>
          </a:ln>
        </p:spPr>
      </p:pic>
    </p:spTree>
    <p:extLst>
      <p:ext uri="{BB962C8B-B14F-4D97-AF65-F5344CB8AC3E}">
        <p14:creationId xmlns:p14="http://schemas.microsoft.com/office/powerpoint/2010/main" val="128005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6000" r="-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6632"/>
            <a:ext cx="8229600" cy="1143000"/>
          </a:xfrm>
        </p:spPr>
        <p:txBody>
          <a:bodyPr/>
          <a:lstStyle/>
          <a:p>
            <a:r>
              <a:rPr lang="tr-TR" b="1" i="1" dirty="0" smtClean="0">
                <a:solidFill>
                  <a:srgbClr val="0070C0"/>
                </a:solidFill>
              </a:rPr>
              <a:t>DUYGUSAL GELİŞİM</a:t>
            </a:r>
            <a:endParaRPr lang="tr-TR" b="1" i="1" dirty="0">
              <a:solidFill>
                <a:srgbClr val="0070C0"/>
              </a:solidFill>
            </a:endParaRPr>
          </a:p>
        </p:txBody>
      </p:sp>
      <p:sp>
        <p:nvSpPr>
          <p:cNvPr id="4" name="Dikdörtgen 3"/>
          <p:cNvSpPr/>
          <p:nvPr/>
        </p:nvSpPr>
        <p:spPr>
          <a:xfrm>
            <a:off x="7020270" y="4084441"/>
            <a:ext cx="1800200" cy="1754326"/>
          </a:xfrm>
          <a:prstGeom prst="rect">
            <a:avLst/>
          </a:prstGeom>
        </p:spPr>
        <p:txBody>
          <a:bodyPr wrap="square">
            <a:spAutoFit/>
          </a:bodyPr>
          <a:lstStyle/>
          <a:p>
            <a:pPr algn="ctr"/>
            <a:r>
              <a:rPr lang="tr-TR" b="1" dirty="0" smtClean="0">
                <a:solidFill>
                  <a:prstClr val="black"/>
                </a:solidFill>
              </a:rPr>
              <a:t>En ufak eleştiriyi benliklerine yapılan bir saldırı olarak algılar ve abartılı tepkiler gösterir.</a:t>
            </a:r>
            <a:endParaRPr lang="tr-TR" b="1" dirty="0">
              <a:solidFill>
                <a:prstClr val="black"/>
              </a:solidFill>
            </a:endParaRPr>
          </a:p>
        </p:txBody>
      </p:sp>
      <p:sp>
        <p:nvSpPr>
          <p:cNvPr id="5" name="Dikdörtgen 4"/>
          <p:cNvSpPr/>
          <p:nvPr/>
        </p:nvSpPr>
        <p:spPr>
          <a:xfrm>
            <a:off x="308678" y="4084445"/>
            <a:ext cx="2232248" cy="2031325"/>
          </a:xfrm>
          <a:prstGeom prst="rect">
            <a:avLst/>
          </a:prstGeom>
        </p:spPr>
        <p:txBody>
          <a:bodyPr wrap="square">
            <a:spAutoFit/>
          </a:bodyPr>
          <a:lstStyle/>
          <a:p>
            <a:pPr algn="ctr"/>
            <a:r>
              <a:rPr lang="tr-TR" b="1" dirty="0" smtClean="0">
                <a:solidFill>
                  <a:prstClr val="black"/>
                </a:solidFill>
              </a:rPr>
              <a:t>Bu evrede duyguların şiddet kazandığı görülür. Bunlar sinirlilik, öfke, bağırma, her şeye karşı gelme gibi özelliklerdir.</a:t>
            </a:r>
            <a:endParaRPr lang="tr-TR" b="1" dirty="0">
              <a:solidFill>
                <a:prstClr val="black"/>
              </a:solidFill>
            </a:endParaRPr>
          </a:p>
        </p:txBody>
      </p:sp>
      <p:sp>
        <p:nvSpPr>
          <p:cNvPr id="6" name="Dikdörtgen 5"/>
          <p:cNvSpPr/>
          <p:nvPr/>
        </p:nvSpPr>
        <p:spPr>
          <a:xfrm>
            <a:off x="2905882" y="4107324"/>
            <a:ext cx="1512168" cy="923330"/>
          </a:xfrm>
          <a:prstGeom prst="rect">
            <a:avLst/>
          </a:prstGeom>
        </p:spPr>
        <p:txBody>
          <a:bodyPr wrap="square">
            <a:spAutoFit/>
          </a:bodyPr>
          <a:lstStyle/>
          <a:p>
            <a:pPr algn="ctr"/>
            <a:r>
              <a:rPr lang="tr-TR" b="1" dirty="0" smtClean="0">
                <a:solidFill>
                  <a:prstClr val="black"/>
                </a:solidFill>
              </a:rPr>
              <a:t>Duygusal gelgitler yaşar</a:t>
            </a:r>
            <a:r>
              <a:rPr lang="tr-TR" dirty="0" smtClean="0">
                <a:solidFill>
                  <a:prstClr val="black"/>
                </a:solidFill>
              </a:rPr>
              <a:t>.</a:t>
            </a:r>
            <a:endParaRPr lang="tr-TR" dirty="0">
              <a:solidFill>
                <a:prstClr val="black"/>
              </a:solidFill>
            </a:endParaRPr>
          </a:p>
        </p:txBody>
      </p:sp>
      <p:sp>
        <p:nvSpPr>
          <p:cNvPr id="7" name="Dikdörtgen 6"/>
          <p:cNvSpPr/>
          <p:nvPr/>
        </p:nvSpPr>
        <p:spPr>
          <a:xfrm>
            <a:off x="5146174" y="4107719"/>
            <a:ext cx="1224136" cy="646331"/>
          </a:xfrm>
          <a:prstGeom prst="rect">
            <a:avLst/>
          </a:prstGeom>
        </p:spPr>
        <p:txBody>
          <a:bodyPr wrap="square">
            <a:spAutoFit/>
          </a:bodyPr>
          <a:lstStyle/>
          <a:p>
            <a:pPr algn="ctr"/>
            <a:r>
              <a:rPr lang="tr-TR" b="1" dirty="0" smtClean="0">
                <a:solidFill>
                  <a:prstClr val="black"/>
                </a:solidFill>
              </a:rPr>
              <a:t>Çok kırılgandır. </a:t>
            </a:r>
            <a:endParaRPr lang="tr-TR" b="1" dirty="0">
              <a:solidFill>
                <a:prstClr val="black"/>
              </a:solidFill>
            </a:endParaRPr>
          </a:p>
        </p:txBody>
      </p:sp>
      <p:pic>
        <p:nvPicPr>
          <p:cNvPr id="10" name="Resim 9"/>
          <p:cNvPicPr>
            <a:picLocks noChangeAspect="1"/>
          </p:cNvPicPr>
          <p:nvPr/>
        </p:nvPicPr>
        <p:blipFill>
          <a:blip r:embed="rId3" cstate="print">
            <a:clrChange>
              <a:clrFrom>
                <a:srgbClr val="F1F1F1"/>
              </a:clrFrom>
              <a:clrTo>
                <a:srgbClr val="F1F1F1">
                  <a:alpha val="0"/>
                </a:srgbClr>
              </a:clrTo>
            </a:clrChange>
            <a:extLst>
              <a:ext uri="{28A0092B-C50C-407E-A947-70E740481C1C}">
                <a14:useLocalDpi xmlns:a14="http://schemas.microsoft.com/office/drawing/2010/main" val="0"/>
              </a:ext>
            </a:extLst>
          </a:blip>
          <a:stretch>
            <a:fillRect/>
          </a:stretch>
        </p:blipFill>
        <p:spPr>
          <a:xfrm>
            <a:off x="5020043" y="1719295"/>
            <a:ext cx="1476393" cy="2068162"/>
          </a:xfrm>
          <a:prstGeom prst="rect">
            <a:avLst/>
          </a:prstGeom>
        </p:spPr>
      </p:pic>
      <p:pic>
        <p:nvPicPr>
          <p:cNvPr id="11" name="Resim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5389" y="992923"/>
            <a:ext cx="2149971" cy="2866628"/>
          </a:xfrm>
          <a:prstGeom prst="rect">
            <a:avLst/>
          </a:prstGeom>
        </p:spPr>
      </p:pic>
      <p:pic>
        <p:nvPicPr>
          <p:cNvPr id="13" name="Resim 1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3375" y="1719295"/>
            <a:ext cx="2217182" cy="2217182"/>
          </a:xfrm>
          <a:prstGeom prst="rect">
            <a:avLst/>
          </a:prstGeom>
        </p:spPr>
      </p:pic>
      <p:pic>
        <p:nvPicPr>
          <p:cNvPr id="14" name="Resim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8911" y="1880828"/>
            <a:ext cx="1139777" cy="1852138"/>
          </a:xfrm>
          <a:prstGeom prst="rect">
            <a:avLst/>
          </a:prstGeom>
        </p:spPr>
      </p:pic>
      <p:cxnSp>
        <p:nvCxnSpPr>
          <p:cNvPr id="17" name="Düz Bağlayıcı 16"/>
          <p:cNvCxnSpPr/>
          <p:nvPr/>
        </p:nvCxnSpPr>
        <p:spPr>
          <a:xfrm>
            <a:off x="2540930" y="1484784"/>
            <a:ext cx="12449" cy="4749534"/>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Düz Bağlayıcı 18"/>
          <p:cNvCxnSpPr/>
          <p:nvPr/>
        </p:nvCxnSpPr>
        <p:spPr>
          <a:xfrm>
            <a:off x="4751400" y="1484784"/>
            <a:ext cx="0" cy="4749534"/>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Düz Bağlayıcı 20"/>
          <p:cNvCxnSpPr/>
          <p:nvPr/>
        </p:nvCxnSpPr>
        <p:spPr>
          <a:xfrm>
            <a:off x="6732240" y="1484784"/>
            <a:ext cx="0" cy="4749534"/>
          </a:xfrm>
          <a:prstGeom prst="line">
            <a:avLst/>
          </a:prstGeom>
        </p:spPr>
        <p:style>
          <a:lnRef idx="3">
            <a:schemeClr val="accent1"/>
          </a:lnRef>
          <a:fillRef idx="0">
            <a:schemeClr val="accent1"/>
          </a:fillRef>
          <a:effectRef idx="2">
            <a:schemeClr val="accent1"/>
          </a:effectRef>
          <a:fontRef idx="minor">
            <a:schemeClr val="tx1"/>
          </a:fontRef>
        </p:style>
      </p:cxn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9744" y="6234326"/>
            <a:ext cx="110331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5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58" name="Google Shape;258;p20"/>
          <p:cNvPicPr preferRelativeResize="0"/>
          <p:nvPr/>
        </p:nvPicPr>
        <p:blipFill rotWithShape="1">
          <a:blip r:embed="rId4">
            <a:alphaModFix/>
          </a:blip>
          <a:srcRect t="49950" r="49132" b="19602"/>
          <a:stretch/>
        </p:blipFill>
        <p:spPr>
          <a:xfrm>
            <a:off x="0" y="0"/>
            <a:ext cx="2276522" cy="2088108"/>
          </a:xfrm>
          <a:prstGeom prst="rect">
            <a:avLst/>
          </a:prstGeom>
          <a:noFill/>
          <a:ln>
            <a:noFill/>
          </a:ln>
        </p:spPr>
      </p:pic>
      <p:sp>
        <p:nvSpPr>
          <p:cNvPr id="259" name="Google Shape;259;p20"/>
          <p:cNvSpPr txBox="1"/>
          <p:nvPr/>
        </p:nvSpPr>
        <p:spPr>
          <a:xfrm>
            <a:off x="544311" y="582409"/>
            <a:ext cx="1363393"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tr-TR" b="1" kern="0" dirty="0">
                <a:solidFill>
                  <a:srgbClr val="000000"/>
                </a:solidFill>
                <a:latin typeface="Calibri"/>
                <a:ea typeface="Calibri"/>
                <a:cs typeface="Calibri"/>
                <a:sym typeface="Calibri"/>
              </a:rPr>
              <a:t>DUYGUSAL </a:t>
            </a:r>
            <a:endParaRPr sz="1400" kern="0" dirty="0">
              <a:solidFill>
                <a:srgbClr val="000000"/>
              </a:solidFill>
              <a:cs typeface="Arial"/>
              <a:sym typeface="Arial"/>
            </a:endParaRPr>
          </a:p>
          <a:p>
            <a:pPr algn="ctr">
              <a:buClr>
                <a:srgbClr val="000000"/>
              </a:buClr>
              <a:buFont typeface="Arial"/>
              <a:buNone/>
            </a:pPr>
            <a:r>
              <a:rPr lang="tr-TR" b="1" kern="0" dirty="0">
                <a:solidFill>
                  <a:srgbClr val="000000"/>
                </a:solidFill>
                <a:latin typeface="Calibri"/>
                <a:ea typeface="Calibri"/>
                <a:cs typeface="Calibri"/>
                <a:sym typeface="Calibri"/>
              </a:rPr>
              <a:t>GELİŞİM</a:t>
            </a:r>
            <a:endParaRPr b="1" kern="0" dirty="0">
              <a:solidFill>
                <a:srgbClr val="000000"/>
              </a:solidFill>
              <a:latin typeface="Calibri"/>
              <a:ea typeface="Calibri"/>
              <a:cs typeface="Calibri"/>
              <a:sym typeface="Calibri"/>
            </a:endParaRPr>
          </a:p>
        </p:txBody>
      </p:sp>
      <p:sp>
        <p:nvSpPr>
          <p:cNvPr id="260" name="Google Shape;260;p20"/>
          <p:cNvSpPr txBox="1"/>
          <p:nvPr/>
        </p:nvSpPr>
        <p:spPr>
          <a:xfrm>
            <a:off x="862954" y="2481450"/>
            <a:ext cx="5757256" cy="21697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tr-TR" b="1" kern="0">
                <a:solidFill>
                  <a:srgbClr val="000000"/>
                </a:solidFill>
                <a:latin typeface="Calibri"/>
                <a:ea typeface="Calibri"/>
                <a:cs typeface="Calibri"/>
                <a:sym typeface="Calibri"/>
              </a:rPr>
              <a:t>Duyguların tamamının daha yoğun yaşandığı ergenlik döneminde </a:t>
            </a:r>
            <a:r>
              <a:rPr lang="tr-TR" b="1" kern="0">
                <a:solidFill>
                  <a:srgbClr val="C00000"/>
                </a:solidFill>
                <a:latin typeface="Calibri"/>
                <a:ea typeface="Calibri"/>
                <a:cs typeface="Calibri"/>
                <a:sym typeface="Calibri"/>
              </a:rPr>
              <a:t>ÖFKE</a:t>
            </a:r>
            <a:r>
              <a:rPr lang="tr-TR" b="1" kern="0">
                <a:solidFill>
                  <a:srgbClr val="000000"/>
                </a:solidFill>
                <a:latin typeface="Calibri"/>
                <a:ea typeface="Calibri"/>
                <a:cs typeface="Calibri"/>
                <a:sym typeface="Calibri"/>
              </a:rPr>
              <a:t> de elbette daha yoğun yaşanır. Öfke konusu özellikle üzerinde durulması gereken bir konudur çünkü öfkenin yanlış ifadesi ve tepkileri yıkıcı sonuçlara yol açabilir. </a:t>
            </a:r>
            <a:endParaRPr b="1" kern="0">
              <a:solidFill>
                <a:srgbClr val="000000"/>
              </a:solidFill>
              <a:latin typeface="Calibri"/>
              <a:ea typeface="Calibri"/>
              <a:cs typeface="Calibri"/>
              <a:sym typeface="Calibri"/>
            </a:endParaRPr>
          </a:p>
        </p:txBody>
      </p:sp>
      <p:pic>
        <p:nvPicPr>
          <p:cNvPr id="261" name="Google Shape;261;p20"/>
          <p:cNvPicPr preferRelativeResize="0"/>
          <p:nvPr/>
        </p:nvPicPr>
        <p:blipFill rotWithShape="1">
          <a:blip r:embed="rId5">
            <a:alphaModFix/>
          </a:blip>
          <a:srcRect/>
          <a:stretch/>
        </p:blipFill>
        <p:spPr>
          <a:xfrm>
            <a:off x="5215546" y="3152636"/>
            <a:ext cx="4337643" cy="3705367"/>
          </a:xfrm>
          <a:prstGeom prst="rect">
            <a:avLst/>
          </a:prstGeom>
          <a:noFill/>
          <a:ln>
            <a:noFill/>
          </a:ln>
        </p:spPr>
      </p:pic>
      <p:sp>
        <p:nvSpPr>
          <p:cNvPr id="262" name="Google Shape;262;p20"/>
          <p:cNvSpPr txBox="1"/>
          <p:nvPr/>
        </p:nvSpPr>
        <p:spPr>
          <a:xfrm>
            <a:off x="692887" y="5076968"/>
            <a:ext cx="5255048"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tr-TR" b="1" kern="0">
                <a:solidFill>
                  <a:srgbClr val="C00000"/>
                </a:solidFill>
                <a:latin typeface="Calibri"/>
                <a:ea typeface="Calibri"/>
                <a:cs typeface="Calibri"/>
                <a:sym typeface="Calibri"/>
              </a:rPr>
              <a:t>Öfkeyi doğru tanımlamak ve kontrol edebilmek önemlidir.</a:t>
            </a:r>
            <a:endParaRPr b="1" kern="0">
              <a:solidFill>
                <a:srgbClr val="C00000"/>
              </a:solidFill>
              <a:latin typeface="Calibri"/>
              <a:ea typeface="Calibri"/>
              <a:cs typeface="Calibri"/>
              <a:sym typeface="Calibri"/>
            </a:endParaRPr>
          </a:p>
        </p:txBody>
      </p:sp>
    </p:spTree>
    <p:extLst>
      <p:ext uri="{BB962C8B-B14F-4D97-AF65-F5344CB8AC3E}">
        <p14:creationId xmlns:p14="http://schemas.microsoft.com/office/powerpoint/2010/main" val="3311669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39" name="Google Shape;239;p18"/>
          <p:cNvPicPr preferRelativeResize="0"/>
          <p:nvPr/>
        </p:nvPicPr>
        <p:blipFill rotWithShape="1">
          <a:blip r:embed="rId4">
            <a:alphaModFix/>
          </a:blip>
          <a:srcRect/>
          <a:stretch/>
        </p:blipFill>
        <p:spPr>
          <a:xfrm flipH="1">
            <a:off x="94730" y="0"/>
            <a:ext cx="8954540" cy="6858000"/>
          </a:xfrm>
          <a:prstGeom prst="rect">
            <a:avLst/>
          </a:prstGeom>
          <a:noFill/>
          <a:ln>
            <a:noFill/>
          </a:ln>
        </p:spPr>
      </p:pic>
      <p:pic>
        <p:nvPicPr>
          <p:cNvPr id="240" name="Google Shape;240;p18"/>
          <p:cNvPicPr preferRelativeResize="0"/>
          <p:nvPr/>
        </p:nvPicPr>
        <p:blipFill rotWithShape="1">
          <a:blip r:embed="rId5">
            <a:alphaModFix/>
          </a:blip>
          <a:srcRect t="49950" r="49132" b="19602"/>
          <a:stretch/>
        </p:blipFill>
        <p:spPr>
          <a:xfrm>
            <a:off x="0" y="0"/>
            <a:ext cx="2276522" cy="2088108"/>
          </a:xfrm>
          <a:prstGeom prst="rect">
            <a:avLst/>
          </a:prstGeom>
          <a:noFill/>
          <a:ln>
            <a:noFill/>
          </a:ln>
        </p:spPr>
      </p:pic>
      <p:sp>
        <p:nvSpPr>
          <p:cNvPr id="241" name="Google Shape;241;p18"/>
          <p:cNvSpPr txBox="1"/>
          <p:nvPr/>
        </p:nvSpPr>
        <p:spPr>
          <a:xfrm>
            <a:off x="544312" y="720890"/>
            <a:ext cx="1363392" cy="64629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tr-TR" b="1" kern="0">
                <a:solidFill>
                  <a:srgbClr val="000000"/>
                </a:solidFill>
                <a:latin typeface="Calibri"/>
                <a:ea typeface="Calibri"/>
                <a:cs typeface="Calibri"/>
                <a:sym typeface="Calibri"/>
              </a:rPr>
              <a:t>DUYGUSAL </a:t>
            </a:r>
            <a:endParaRPr sz="1400" kern="0">
              <a:solidFill>
                <a:srgbClr val="000000"/>
              </a:solidFill>
              <a:cs typeface="Arial"/>
              <a:sym typeface="Arial"/>
            </a:endParaRPr>
          </a:p>
          <a:p>
            <a:pPr algn="ctr">
              <a:buClr>
                <a:srgbClr val="000000"/>
              </a:buClr>
              <a:buFont typeface="Arial"/>
              <a:buNone/>
            </a:pPr>
            <a:r>
              <a:rPr lang="tr-TR" b="1" kern="0">
                <a:solidFill>
                  <a:srgbClr val="000000"/>
                </a:solidFill>
                <a:latin typeface="Calibri"/>
                <a:ea typeface="Calibri"/>
                <a:cs typeface="Calibri"/>
                <a:sym typeface="Calibri"/>
              </a:rPr>
              <a:t>GELİŞİM</a:t>
            </a:r>
            <a:endParaRPr b="1" kern="0">
              <a:solidFill>
                <a:srgbClr val="000000"/>
              </a:solidFill>
              <a:latin typeface="Calibri"/>
              <a:ea typeface="Calibri"/>
              <a:cs typeface="Calibri"/>
              <a:sym typeface="Calibri"/>
            </a:endParaRPr>
          </a:p>
        </p:txBody>
      </p:sp>
      <p:sp>
        <p:nvSpPr>
          <p:cNvPr id="242" name="Google Shape;242;p18"/>
          <p:cNvSpPr/>
          <p:nvPr/>
        </p:nvSpPr>
        <p:spPr>
          <a:xfrm>
            <a:off x="383711" y="2388064"/>
            <a:ext cx="5990843" cy="3046988"/>
          </a:xfrm>
          <a:prstGeom prst="rect">
            <a:avLst/>
          </a:prstGeom>
          <a:noFill/>
          <a:ln>
            <a:noFill/>
          </a:ln>
        </p:spPr>
        <p:txBody>
          <a:bodyPr spcFirstLastPara="1" wrap="square" lIns="91425" tIns="45700" rIns="91425" bIns="45700" anchor="t" anchorCtr="0">
            <a:spAutoFit/>
          </a:bodyPr>
          <a:lstStyle/>
          <a:p>
            <a:pPr marL="285750" indent="-285750" algn="just">
              <a:lnSpc>
                <a:spcPct val="150000"/>
              </a:lnSpc>
              <a:buClr>
                <a:srgbClr val="000000"/>
              </a:buClr>
              <a:buSzPts val="1600"/>
              <a:buFont typeface="Noto Sans Symbols"/>
              <a:buChar char="❖"/>
            </a:pPr>
            <a:r>
              <a:rPr lang="tr-TR" sz="1600" b="1" kern="0">
                <a:solidFill>
                  <a:srgbClr val="000000"/>
                </a:solidFill>
                <a:latin typeface="Calibri"/>
                <a:ea typeface="Calibri"/>
                <a:cs typeface="Calibri"/>
                <a:sym typeface="Calibri"/>
              </a:rPr>
              <a:t>Duygular çabuk iniş çıkış gösterebilir.  </a:t>
            </a:r>
            <a:endParaRPr sz="1600" b="1" kern="0">
              <a:solidFill>
                <a:srgbClr val="000000"/>
              </a:solidFill>
              <a:latin typeface="Calibri"/>
              <a:ea typeface="Calibri"/>
              <a:cs typeface="Calibri"/>
              <a:sym typeface="Calibri"/>
            </a:endParaRPr>
          </a:p>
          <a:p>
            <a:pPr marL="285750" indent="-285750" algn="just">
              <a:lnSpc>
                <a:spcPct val="150000"/>
              </a:lnSpc>
              <a:buClr>
                <a:srgbClr val="000000"/>
              </a:buClr>
              <a:buSzPts val="1600"/>
              <a:buFont typeface="Noto Sans Symbols"/>
              <a:buChar char="❖"/>
            </a:pPr>
            <a:r>
              <a:rPr lang="tr-TR" sz="1600" b="1" kern="0">
                <a:solidFill>
                  <a:srgbClr val="000000"/>
                </a:solidFill>
                <a:latin typeface="Calibri"/>
                <a:ea typeface="Calibri"/>
                <a:cs typeface="Calibri"/>
                <a:sym typeface="Calibri"/>
              </a:rPr>
              <a:t>Kişi, aşırı alıngan, hassas ya da hırçın ve saldırgan olabilir. </a:t>
            </a:r>
            <a:endParaRPr sz="1400" kern="0">
              <a:solidFill>
                <a:srgbClr val="000000"/>
              </a:solidFill>
              <a:cs typeface="Arial"/>
              <a:sym typeface="Arial"/>
            </a:endParaRPr>
          </a:p>
          <a:p>
            <a:pPr marL="285750" indent="-285750" algn="just">
              <a:lnSpc>
                <a:spcPct val="150000"/>
              </a:lnSpc>
              <a:buClr>
                <a:srgbClr val="000000"/>
              </a:buClr>
              <a:buSzPts val="1600"/>
              <a:buFont typeface="Noto Sans Symbols"/>
              <a:buChar char="❖"/>
            </a:pPr>
            <a:r>
              <a:rPr lang="tr-TR" sz="1600" b="1" kern="0">
                <a:solidFill>
                  <a:srgbClr val="000000"/>
                </a:solidFill>
                <a:latin typeface="Calibri"/>
                <a:ea typeface="Calibri"/>
                <a:cs typeface="Calibri"/>
                <a:sym typeface="Calibri"/>
              </a:rPr>
              <a:t>Düşünmeden ani tepkiler verilebilir. </a:t>
            </a:r>
            <a:endParaRPr sz="1400" kern="0">
              <a:solidFill>
                <a:srgbClr val="000000"/>
              </a:solidFill>
              <a:cs typeface="Arial"/>
              <a:sym typeface="Arial"/>
            </a:endParaRPr>
          </a:p>
          <a:p>
            <a:pPr marL="285750" indent="-285750" algn="just">
              <a:lnSpc>
                <a:spcPct val="150000"/>
              </a:lnSpc>
              <a:buClr>
                <a:srgbClr val="000000"/>
              </a:buClr>
              <a:buSzPts val="1600"/>
              <a:buFont typeface="Noto Sans Symbols"/>
              <a:buChar char="❖"/>
            </a:pPr>
            <a:r>
              <a:rPr lang="tr-TR" sz="1600" b="1" kern="0">
                <a:solidFill>
                  <a:srgbClr val="000000"/>
                </a:solidFill>
                <a:latin typeface="Calibri"/>
                <a:ea typeface="Calibri"/>
                <a:cs typeface="Calibri"/>
                <a:sym typeface="Calibri"/>
              </a:rPr>
              <a:t>Öfkesini sevincini kontrol etmekte sorun yaşayabilir.</a:t>
            </a:r>
            <a:endParaRPr sz="1400" kern="0">
              <a:solidFill>
                <a:srgbClr val="000000"/>
              </a:solidFill>
              <a:cs typeface="Arial"/>
              <a:sym typeface="Arial"/>
            </a:endParaRPr>
          </a:p>
          <a:p>
            <a:pPr marL="285750" indent="-285750" algn="just">
              <a:lnSpc>
                <a:spcPct val="150000"/>
              </a:lnSpc>
              <a:buClr>
                <a:srgbClr val="000000"/>
              </a:buClr>
              <a:buSzPts val="1600"/>
              <a:buFont typeface="Noto Sans Symbols"/>
              <a:buChar char="❖"/>
            </a:pPr>
            <a:r>
              <a:rPr lang="tr-TR" sz="1600" b="1" kern="0">
                <a:solidFill>
                  <a:srgbClr val="000000"/>
                </a:solidFill>
                <a:latin typeface="Calibri"/>
                <a:ea typeface="Calibri"/>
                <a:cs typeface="Calibri"/>
                <a:sym typeface="Calibri"/>
              </a:rPr>
              <a:t>Fevri davranışlar gösterilebilir.</a:t>
            </a:r>
            <a:endParaRPr sz="1400" kern="0">
              <a:solidFill>
                <a:srgbClr val="000000"/>
              </a:solidFill>
              <a:cs typeface="Arial"/>
              <a:sym typeface="Arial"/>
            </a:endParaRPr>
          </a:p>
          <a:p>
            <a:pPr marL="285750" indent="-285750" algn="just">
              <a:lnSpc>
                <a:spcPct val="150000"/>
              </a:lnSpc>
              <a:buClr>
                <a:srgbClr val="000000"/>
              </a:buClr>
              <a:buSzPts val="1600"/>
              <a:buFont typeface="Noto Sans Symbols"/>
              <a:buChar char="❖"/>
            </a:pPr>
            <a:r>
              <a:rPr lang="tr-TR" sz="1600" b="1" kern="0">
                <a:solidFill>
                  <a:srgbClr val="000000"/>
                </a:solidFill>
                <a:latin typeface="Calibri"/>
                <a:ea typeface="Calibri"/>
                <a:cs typeface="Calibri"/>
                <a:sym typeface="Calibri"/>
              </a:rPr>
              <a:t>İlişkilerin bu duygusal farklılıklardan olumsuz etkilenmemesi adına kişinin duygularının farkına varması ve tepki kontrolünü sağlaması önemlidir.</a:t>
            </a:r>
            <a:endParaRPr sz="16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57492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3250" name="Picture 2" descr="C:\Users\Cumalı\Desktop\ERGENLİK DÖNEMİ SEMİNERİ\11018095_897732406943812_5753633009843259652_n.jpg"/>
          <p:cNvPicPr>
            <a:picLocks noChangeAspect="1" noChangeArrowheads="1"/>
          </p:cNvPicPr>
          <p:nvPr/>
        </p:nvPicPr>
        <p:blipFill>
          <a:blip r:embed="rId2"/>
          <a:srcRect/>
          <a:stretch>
            <a:fillRect/>
          </a:stretch>
        </p:blipFill>
        <p:spPr bwMode="auto">
          <a:xfrm>
            <a:off x="0" y="0"/>
            <a:ext cx="9144000" cy="757536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563890" y="1130351"/>
            <a:ext cx="5328592" cy="3886200"/>
          </a:xfrm>
        </p:spPr>
        <p:style>
          <a:lnRef idx="3">
            <a:schemeClr val="lt1"/>
          </a:lnRef>
          <a:fillRef idx="1">
            <a:schemeClr val="accent4"/>
          </a:fillRef>
          <a:effectRef idx="1">
            <a:schemeClr val="accent4"/>
          </a:effectRef>
          <a:fontRef idx="minor">
            <a:schemeClr val="lt1"/>
          </a:fontRef>
        </p:style>
        <p:txBody>
          <a:bodyPr/>
          <a:lstStyle/>
          <a:p>
            <a:pPr marL="0" indent="0" algn="ctr">
              <a:buNone/>
            </a:pPr>
            <a:r>
              <a:rPr lang="tr-TR" b="1" dirty="0" smtClean="0">
                <a:solidFill>
                  <a:schemeClr val="tx1"/>
                </a:solidFill>
              </a:rPr>
              <a:t>FİZİKSEL DEĞİŞİMİN EN ÖNEMLİ HABERCİSİ BOY UZAMASIDIR.</a:t>
            </a:r>
            <a:endParaRPr lang="tr-TR" b="1" dirty="0">
              <a:solidFill>
                <a:schemeClr val="tx1"/>
              </a:solidFill>
            </a:endParaRPr>
          </a:p>
        </p:txBody>
      </p:sp>
      <p:sp>
        <p:nvSpPr>
          <p:cNvPr id="5" name="Metin kutusu 4"/>
          <p:cNvSpPr txBox="1"/>
          <p:nvPr/>
        </p:nvSpPr>
        <p:spPr>
          <a:xfrm>
            <a:off x="755582" y="0"/>
            <a:ext cx="3640805" cy="369332"/>
          </a:xfrm>
          <a:prstGeom prst="rect">
            <a:avLst/>
          </a:prstGeom>
          <a:noFill/>
        </p:spPr>
        <p:txBody>
          <a:bodyPr wrap="none" rtlCol="0">
            <a:spAutoFit/>
          </a:bodyPr>
          <a:lstStyle/>
          <a:p>
            <a:r>
              <a:rPr lang="tr-TR" b="1" dirty="0" smtClean="0"/>
              <a:t>FİZİKSEL-BEDENSEL GELİŞİM</a:t>
            </a:r>
            <a:endParaRPr lang="tr-TR" b="1" dirty="0"/>
          </a:p>
        </p:txBody>
      </p:sp>
      <p:pic>
        <p:nvPicPr>
          <p:cNvPr id="5122" name="Picture 2" descr="http://www.bcps.org/offices/lis/models/life/images/gr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037" y="1124744"/>
            <a:ext cx="3096344"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Dikdörtgen 1"/>
          <p:cNvSpPr/>
          <p:nvPr/>
        </p:nvSpPr>
        <p:spPr>
          <a:xfrm>
            <a:off x="3995936" y="3890673"/>
            <a:ext cx="4572000" cy="1200329"/>
          </a:xfrm>
          <a:prstGeom prst="rect">
            <a:avLst/>
          </a:prstGeom>
        </p:spPr>
        <p:txBody>
          <a:bodyPr>
            <a:spAutoFit/>
          </a:bodyPr>
          <a:lstStyle/>
          <a:p>
            <a:pPr algn="ctr"/>
            <a:r>
              <a:rPr lang="tr-TR" b="1" dirty="0">
                <a:latin typeface="ComicSansMS-Bold" charset="0"/>
                <a:cs typeface="Times New Roman" pitchFamily="18" charset="0"/>
              </a:rPr>
              <a:t>Tüm ergenlik dönemi </a:t>
            </a:r>
            <a:r>
              <a:rPr lang="tr-TR" b="1" dirty="0" smtClean="0">
                <a:latin typeface="ComicSansMS-Bold" charset="0"/>
                <a:cs typeface="Times New Roman" pitchFamily="18" charset="0"/>
              </a:rPr>
              <a:t>boyunca</a:t>
            </a:r>
          </a:p>
          <a:p>
            <a:pPr algn="ctr"/>
            <a:r>
              <a:rPr lang="tr-TR" b="1" dirty="0" smtClean="0">
                <a:solidFill>
                  <a:srgbClr val="FF0000"/>
                </a:solidFill>
                <a:latin typeface="ComicSansMS-Bold" charset="0"/>
                <a:cs typeface="Times New Roman" pitchFamily="18" charset="0"/>
              </a:rPr>
              <a:t> Kızlar </a:t>
            </a:r>
            <a:r>
              <a:rPr lang="tr-TR" b="1" dirty="0">
                <a:latin typeface="ComicSansMS-Bold" charset="0"/>
                <a:cs typeface="Times New Roman" pitchFamily="18" charset="0"/>
              </a:rPr>
              <a:t>18-23 cm </a:t>
            </a:r>
            <a:endParaRPr lang="tr-TR" b="1" dirty="0" smtClean="0">
              <a:latin typeface="ComicSansMS-Bold" charset="0"/>
              <a:cs typeface="Times New Roman" pitchFamily="18" charset="0"/>
            </a:endParaRPr>
          </a:p>
          <a:p>
            <a:pPr algn="ctr"/>
            <a:r>
              <a:rPr lang="tr-TR" b="1" dirty="0" smtClean="0">
                <a:solidFill>
                  <a:srgbClr val="0070C0"/>
                </a:solidFill>
                <a:latin typeface="ComicSansMS-Bold" charset="0"/>
                <a:cs typeface="Times New Roman" pitchFamily="18" charset="0"/>
              </a:rPr>
              <a:t>Erkekler</a:t>
            </a:r>
            <a:r>
              <a:rPr lang="tr-TR" b="1" dirty="0" smtClean="0">
                <a:latin typeface="ComicSansMS-Bold" charset="0"/>
                <a:cs typeface="Times New Roman" pitchFamily="18" charset="0"/>
              </a:rPr>
              <a:t> </a:t>
            </a:r>
            <a:r>
              <a:rPr lang="tr-TR" b="1" dirty="0">
                <a:latin typeface="ComicSansMS-Bold" charset="0"/>
                <a:cs typeface="Times New Roman" pitchFamily="18" charset="0"/>
              </a:rPr>
              <a:t>ise 25-30</a:t>
            </a:r>
            <a:r>
              <a:rPr lang="tr-TR" dirty="0">
                <a:cs typeface="Times New Roman" pitchFamily="18" charset="0"/>
              </a:rPr>
              <a:t/>
            </a:r>
            <a:br>
              <a:rPr lang="tr-TR" dirty="0">
                <a:cs typeface="Times New Roman" pitchFamily="18" charset="0"/>
              </a:rPr>
            </a:br>
            <a:r>
              <a:rPr lang="tr-TR" b="1" dirty="0">
                <a:latin typeface="ComicSansMS-Bold" charset="0"/>
                <a:cs typeface="Times New Roman" pitchFamily="18" charset="0"/>
              </a:rPr>
              <a:t>cm uzar</a:t>
            </a:r>
            <a:r>
              <a:rPr lang="tr-TR" dirty="0"/>
              <a:t>.</a:t>
            </a:r>
          </a:p>
        </p:txBody>
      </p:sp>
    </p:spTree>
    <p:extLst>
      <p:ext uri="{BB962C8B-B14F-4D97-AF65-F5344CB8AC3E}">
        <p14:creationId xmlns:p14="http://schemas.microsoft.com/office/powerpoint/2010/main" val="641668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44034" name="Picture 2" descr="C:\Users\Cumalı\Desktop\ERGENLİK DÖNEMİ SEMİNERİ\İnsanların-Gelişim-Dönemleri.png"/>
          <p:cNvPicPr>
            <a:picLocks noChangeAspect="1" noChangeArrowheads="1"/>
          </p:cNvPicPr>
          <p:nvPr/>
        </p:nvPicPr>
        <p:blipFill>
          <a:blip r:embed="rId2"/>
          <a:srcRect/>
          <a:stretch>
            <a:fillRect/>
          </a:stretch>
        </p:blipFill>
        <p:spPr bwMode="auto">
          <a:xfrm>
            <a:off x="4" y="0"/>
            <a:ext cx="9167837"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548680"/>
            <a:ext cx="7543800" cy="3886200"/>
          </a:xfrm>
        </p:spPr>
        <p:txBody>
          <a:bodyPr/>
          <a:lstStyle/>
          <a:p>
            <a:pPr>
              <a:lnSpc>
                <a:spcPct val="90000"/>
              </a:lnSpc>
            </a:pPr>
            <a:r>
              <a:rPr lang="tr-TR" b="1" dirty="0">
                <a:solidFill>
                  <a:schemeClr val="tx1"/>
                </a:solidFill>
                <a:cs typeface="Times New Roman" pitchFamily="18" charset="0"/>
              </a:rPr>
              <a:t>Boy uzaması </a:t>
            </a:r>
            <a:endParaRPr lang="tr-TR" b="1" dirty="0" smtClean="0">
              <a:solidFill>
                <a:schemeClr val="tx1"/>
              </a:solidFill>
              <a:cs typeface="Times New Roman" pitchFamily="18" charset="0"/>
            </a:endParaRPr>
          </a:p>
          <a:p>
            <a:pPr>
              <a:lnSpc>
                <a:spcPct val="90000"/>
              </a:lnSpc>
            </a:pPr>
            <a:r>
              <a:rPr lang="tr-TR" b="1" dirty="0" smtClean="0">
                <a:solidFill>
                  <a:srgbClr val="FF0000"/>
                </a:solidFill>
                <a:cs typeface="Times New Roman" pitchFamily="18" charset="0"/>
              </a:rPr>
              <a:t>Kızlarda</a:t>
            </a:r>
            <a:r>
              <a:rPr lang="tr-TR" b="1" dirty="0" smtClean="0">
                <a:solidFill>
                  <a:schemeClr val="tx1"/>
                </a:solidFill>
                <a:cs typeface="Times New Roman" pitchFamily="18" charset="0"/>
              </a:rPr>
              <a:t>  </a:t>
            </a:r>
            <a:r>
              <a:rPr lang="tr-TR" b="1" dirty="0">
                <a:solidFill>
                  <a:schemeClr val="tx1"/>
                </a:solidFill>
                <a:cs typeface="Times New Roman" pitchFamily="18" charset="0"/>
              </a:rPr>
              <a:t>16-18 </a:t>
            </a:r>
            <a:r>
              <a:rPr lang="tr-TR" b="1" dirty="0" smtClean="0">
                <a:solidFill>
                  <a:schemeClr val="tx1"/>
                </a:solidFill>
                <a:cs typeface="Times New Roman" pitchFamily="18" charset="0"/>
              </a:rPr>
              <a:t>yaşlarında,</a:t>
            </a:r>
            <a:r>
              <a:rPr lang="tr-TR" b="1" dirty="0" smtClean="0">
                <a:solidFill>
                  <a:schemeClr val="tx1"/>
                </a:solidFill>
              </a:rPr>
              <a:t> </a:t>
            </a:r>
          </a:p>
          <a:p>
            <a:pPr>
              <a:lnSpc>
                <a:spcPct val="90000"/>
              </a:lnSpc>
            </a:pPr>
            <a:r>
              <a:rPr lang="tr-TR" b="1" dirty="0" smtClean="0">
                <a:solidFill>
                  <a:srgbClr val="0070C0"/>
                </a:solidFill>
                <a:cs typeface="Times New Roman" pitchFamily="18" charset="0"/>
              </a:rPr>
              <a:t>Erkeklerde</a:t>
            </a:r>
            <a:r>
              <a:rPr lang="tr-TR" b="1" dirty="0" smtClean="0">
                <a:solidFill>
                  <a:schemeClr val="tx1"/>
                </a:solidFill>
                <a:cs typeface="Times New Roman" pitchFamily="18" charset="0"/>
              </a:rPr>
              <a:t>  </a:t>
            </a:r>
            <a:r>
              <a:rPr lang="tr-TR" b="1" dirty="0">
                <a:solidFill>
                  <a:schemeClr val="tx1"/>
                </a:solidFill>
                <a:cs typeface="Times New Roman" pitchFamily="18" charset="0"/>
              </a:rPr>
              <a:t>18-20 yaşlarında durur</a:t>
            </a:r>
            <a:r>
              <a:rPr lang="tr-TR" b="1" dirty="0" smtClean="0">
                <a:solidFill>
                  <a:schemeClr val="tx1"/>
                </a:solidFill>
                <a:cs typeface="Times New Roman" pitchFamily="18" charset="0"/>
              </a:rPr>
              <a:t>.</a:t>
            </a:r>
          </a:p>
          <a:p>
            <a:pPr>
              <a:lnSpc>
                <a:spcPct val="90000"/>
              </a:lnSpc>
            </a:pPr>
            <a:endParaRPr lang="tr-TR" b="1" dirty="0">
              <a:solidFill>
                <a:schemeClr val="tx1"/>
              </a:solidFill>
              <a:cs typeface="Times New Roman" pitchFamily="18" charset="0"/>
            </a:endParaRPr>
          </a:p>
          <a:p>
            <a:pPr marL="0" indent="0">
              <a:lnSpc>
                <a:spcPct val="90000"/>
              </a:lnSpc>
              <a:buNone/>
            </a:pPr>
            <a:endParaRPr lang="tr-TR" b="1" dirty="0">
              <a:solidFill>
                <a:schemeClr val="tx1"/>
              </a:solidFill>
            </a:endParaRPr>
          </a:p>
          <a:p>
            <a:pPr>
              <a:lnSpc>
                <a:spcPct val="90000"/>
              </a:lnSpc>
            </a:pPr>
            <a:r>
              <a:rPr lang="tr-TR" b="1" dirty="0">
                <a:solidFill>
                  <a:schemeClr val="tx1"/>
                </a:solidFill>
                <a:cs typeface="Times New Roman" pitchFamily="18" charset="0"/>
              </a:rPr>
              <a:t>Ergenlik dönemi süresince beden ağırlığı </a:t>
            </a:r>
            <a:endParaRPr lang="tr-TR" b="1" dirty="0" smtClean="0">
              <a:solidFill>
                <a:schemeClr val="tx1"/>
              </a:solidFill>
              <a:cs typeface="Times New Roman" pitchFamily="18" charset="0"/>
            </a:endParaRPr>
          </a:p>
          <a:p>
            <a:pPr>
              <a:lnSpc>
                <a:spcPct val="90000"/>
              </a:lnSpc>
            </a:pPr>
            <a:r>
              <a:rPr lang="tr-TR" b="1" dirty="0" smtClean="0">
                <a:solidFill>
                  <a:srgbClr val="FF0000"/>
                </a:solidFill>
                <a:cs typeface="Times New Roman" pitchFamily="18" charset="0"/>
              </a:rPr>
              <a:t>Kızlarda</a:t>
            </a:r>
            <a:r>
              <a:rPr lang="tr-TR" b="1" dirty="0" smtClean="0">
                <a:solidFill>
                  <a:schemeClr val="tx1"/>
                </a:solidFill>
                <a:cs typeface="Times New Roman" pitchFamily="18" charset="0"/>
              </a:rPr>
              <a:t>  </a:t>
            </a:r>
            <a:r>
              <a:rPr lang="tr-TR" b="1" dirty="0">
                <a:solidFill>
                  <a:schemeClr val="tx1"/>
                </a:solidFill>
                <a:cs typeface="Times New Roman" pitchFamily="18" charset="0"/>
              </a:rPr>
              <a:t>16 </a:t>
            </a:r>
            <a:r>
              <a:rPr lang="tr-TR" b="1" dirty="0" smtClean="0">
                <a:solidFill>
                  <a:schemeClr val="tx1"/>
                </a:solidFill>
                <a:cs typeface="Times New Roman" pitchFamily="18" charset="0"/>
              </a:rPr>
              <a:t>kg</a:t>
            </a:r>
          </a:p>
          <a:p>
            <a:pPr>
              <a:lnSpc>
                <a:spcPct val="90000"/>
              </a:lnSpc>
            </a:pPr>
            <a:r>
              <a:rPr lang="tr-TR" b="1" dirty="0" smtClean="0">
                <a:solidFill>
                  <a:schemeClr val="accent2">
                    <a:lumMod val="50000"/>
                  </a:schemeClr>
                </a:solidFill>
                <a:cs typeface="Times New Roman" pitchFamily="18" charset="0"/>
              </a:rPr>
              <a:t>Erkeklerde</a:t>
            </a:r>
            <a:r>
              <a:rPr lang="tr-TR" b="1" dirty="0" smtClean="0">
                <a:solidFill>
                  <a:schemeClr val="tx1"/>
                </a:solidFill>
                <a:cs typeface="Times New Roman" pitchFamily="18" charset="0"/>
              </a:rPr>
              <a:t> </a:t>
            </a:r>
            <a:r>
              <a:rPr lang="tr-TR" b="1" dirty="0">
                <a:solidFill>
                  <a:schemeClr val="tx1"/>
                </a:solidFill>
                <a:cs typeface="Times New Roman" pitchFamily="18" charset="0"/>
              </a:rPr>
              <a:t>20 kg artar.</a:t>
            </a:r>
          </a:p>
          <a:p>
            <a:pPr marL="0" indent="0">
              <a:buNone/>
            </a:pPr>
            <a:endParaRPr lang="tr-TR" b="1" dirty="0">
              <a:solidFill>
                <a:schemeClr val="tx1"/>
              </a:solidFill>
            </a:endParaRPr>
          </a:p>
        </p:txBody>
      </p:sp>
      <p:pic>
        <p:nvPicPr>
          <p:cNvPr id="7170" name="Picture 2" descr="http://ewspider.files.wordpress.com/2012/12/efl-clipart-gain-weight.png?w=4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933056"/>
            <a:ext cx="4448175"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755582" y="0"/>
            <a:ext cx="3640805" cy="369332"/>
          </a:xfrm>
          <a:prstGeom prst="rect">
            <a:avLst/>
          </a:prstGeom>
          <a:noFill/>
        </p:spPr>
        <p:txBody>
          <a:bodyPr wrap="none" rtlCol="0">
            <a:spAutoFit/>
          </a:bodyPr>
          <a:lstStyle/>
          <a:p>
            <a:r>
              <a:rPr lang="tr-TR" b="1" dirty="0" smtClean="0"/>
              <a:t>FİZİKSEL-BEDENSEL GELİŞİM</a:t>
            </a:r>
            <a:endParaRPr lang="tr-TR" b="1" dirty="0"/>
          </a:p>
        </p:txBody>
      </p:sp>
    </p:spTree>
    <p:extLst>
      <p:ext uri="{BB962C8B-B14F-4D97-AF65-F5344CB8AC3E}">
        <p14:creationId xmlns:p14="http://schemas.microsoft.com/office/powerpoint/2010/main" val="4110889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b="1" dirty="0" smtClean="0">
                <a:solidFill>
                  <a:srgbClr val="FF0000"/>
                </a:solidFill>
                <a:effectLst>
                  <a:outerShdw blurRad="38100" dist="38100" dir="2700000" algn="tl">
                    <a:srgbClr val="000000">
                      <a:alpha val="43137"/>
                    </a:srgbClr>
                  </a:outerShdw>
                </a:effectLst>
              </a:rPr>
              <a:t>FİZİKSEL GELİŞİM</a:t>
            </a:r>
            <a:endParaRPr lang="tr-TR" b="1" dirty="0">
              <a:solidFill>
                <a:srgbClr val="FF0000"/>
              </a:solidFill>
              <a:effectLst>
                <a:outerShdw blurRad="38100" dist="38100" dir="2700000" algn="tl">
                  <a:srgbClr val="000000">
                    <a:alpha val="43137"/>
                  </a:srgbClr>
                </a:outerShdw>
              </a:effectLst>
            </a:endParaRPr>
          </a:p>
        </p:txBody>
      </p:sp>
      <p:sp>
        <p:nvSpPr>
          <p:cNvPr id="3" name="2 İçerik Yer Tutucusu"/>
          <p:cNvSpPr>
            <a:spLocks noGrp="1"/>
          </p:cNvSpPr>
          <p:nvPr>
            <p:ph idx="1"/>
          </p:nvPr>
        </p:nvSpPr>
        <p:spPr>
          <a:ln>
            <a:solidFill>
              <a:schemeClr val="accent2">
                <a:lumMod val="75000"/>
              </a:schemeClr>
            </a:solidFill>
          </a:ln>
        </p:spPr>
        <p:txBody>
          <a:bodyPr>
            <a:normAutofit fontScale="92500"/>
          </a:bodyPr>
          <a:lstStyle/>
          <a:p>
            <a:pPr>
              <a:buNone/>
            </a:pPr>
            <a:r>
              <a:rPr lang="tr-TR" dirty="0" smtClean="0">
                <a:hlinkClick r:id="rId2" action="ppaction://hlinksldjump"/>
              </a:rPr>
              <a:t>-</a:t>
            </a:r>
            <a:r>
              <a:rPr lang="tr-TR" u="sng" dirty="0" smtClean="0">
                <a:hlinkClick r:id="rId3" action="ppaction://hlinksldjump"/>
              </a:rPr>
              <a:t>Kiloda artış görülür.</a:t>
            </a:r>
            <a:endParaRPr lang="tr-TR" u="sng" dirty="0" smtClean="0"/>
          </a:p>
          <a:p>
            <a:pPr>
              <a:buNone/>
            </a:pPr>
            <a:r>
              <a:rPr lang="tr-TR" dirty="0" smtClean="0"/>
              <a:t>-</a:t>
            </a:r>
            <a:r>
              <a:rPr lang="tr-TR" dirty="0" smtClean="0">
                <a:hlinkClick r:id="rId4" action="ppaction://hlinksldjump"/>
              </a:rPr>
              <a:t>Hızlı boy uzaması görülür.</a:t>
            </a:r>
            <a:endParaRPr lang="tr-TR" dirty="0" smtClean="0"/>
          </a:p>
          <a:p>
            <a:pPr>
              <a:buNone/>
            </a:pPr>
            <a:r>
              <a:rPr lang="tr-TR" dirty="0" smtClean="0">
                <a:hlinkClick r:id="rId5" action="ppaction://hlinksldjump"/>
              </a:rPr>
              <a:t>-Yüzde sivilceler çıkar.</a:t>
            </a:r>
            <a:endParaRPr lang="tr-TR" dirty="0" smtClean="0"/>
          </a:p>
          <a:p>
            <a:pPr>
              <a:buNone/>
            </a:pPr>
            <a:r>
              <a:rPr lang="tr-TR" dirty="0" smtClean="0"/>
              <a:t>-</a:t>
            </a:r>
            <a:r>
              <a:rPr lang="tr-TR" dirty="0" smtClean="0">
                <a:hlinkClick r:id="" action="ppaction://noaction"/>
              </a:rPr>
              <a:t>Kıllanma olur.</a:t>
            </a:r>
            <a:endParaRPr lang="tr-TR" dirty="0" smtClean="0"/>
          </a:p>
          <a:p>
            <a:pPr>
              <a:buNone/>
            </a:pPr>
            <a:r>
              <a:rPr lang="tr-TR" dirty="0" smtClean="0"/>
              <a:t>-El ve ayaklarda hızlı büyüme olur.</a:t>
            </a:r>
          </a:p>
          <a:p>
            <a:pPr>
              <a:buNone/>
            </a:pPr>
            <a:r>
              <a:rPr lang="tr-TR" dirty="0" smtClean="0"/>
              <a:t>-</a:t>
            </a:r>
            <a:r>
              <a:rPr lang="tr-TR" dirty="0" smtClean="0">
                <a:hlinkClick r:id="" action="ppaction://noaction"/>
              </a:rPr>
              <a:t>Terleme artar.</a:t>
            </a:r>
            <a:endParaRPr lang="tr-TR" dirty="0" smtClean="0">
              <a:hlinkClick r:id="rId6" action="ppaction://hlinksldjump"/>
            </a:endParaRPr>
          </a:p>
          <a:p>
            <a:pPr>
              <a:buNone/>
            </a:pPr>
            <a:r>
              <a:rPr lang="tr-TR" dirty="0" smtClean="0">
                <a:hlinkClick r:id="rId6" action="ppaction://hlinksldjump"/>
              </a:rPr>
              <a:t>Cinsiyet </a:t>
            </a:r>
            <a:r>
              <a:rPr lang="tr-TR" dirty="0">
                <a:hlinkClick r:id="rId6" action="ppaction://hlinksldjump"/>
              </a:rPr>
              <a:t>ö</a:t>
            </a:r>
            <a:r>
              <a:rPr lang="tr-TR" dirty="0" smtClean="0">
                <a:hlinkClick r:id="rId6" action="ppaction://hlinksldjump"/>
              </a:rPr>
              <a:t>zellikleri belirginleşir.</a:t>
            </a:r>
            <a:endParaRPr lang="tr-TR" dirty="0" smtClean="0"/>
          </a:p>
          <a:p>
            <a:pPr>
              <a:buNone/>
            </a:pPr>
            <a:r>
              <a:rPr lang="tr-TR" dirty="0" smtClean="0"/>
              <a:t>-</a:t>
            </a:r>
            <a:r>
              <a:rPr lang="tr-TR" dirty="0" smtClean="0">
                <a:hlinkClick r:id="" action="ppaction://noaction"/>
              </a:rPr>
              <a:t>İştahta artış gözlenir.Abur cubur yeme merakı artar.</a:t>
            </a:r>
            <a:endParaRPr lang="tr-TR" dirty="0" smtClean="0"/>
          </a:p>
        </p:txBody>
      </p:sp>
      <p:pic>
        <p:nvPicPr>
          <p:cNvPr id="54274" name="Picture 2" descr="C:\Users\Cumalı\Desktop\ERGENLİK DÖNEMİ SEMİNERİ\ergenler-le-letm-4-638.jpg"/>
          <p:cNvPicPr>
            <a:picLocks noChangeAspect="1" noChangeArrowheads="1"/>
          </p:cNvPicPr>
          <p:nvPr/>
        </p:nvPicPr>
        <p:blipFill>
          <a:blip r:embed="rId7"/>
          <a:srcRect/>
          <a:stretch>
            <a:fillRect/>
          </a:stretch>
        </p:blipFill>
        <p:spPr bwMode="auto">
          <a:xfrm>
            <a:off x="4214810" y="16430716"/>
            <a:ext cx="9144000" cy="686516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52226" name="Picture 2" descr="C:\Users\Cumalı\Desktop\ERGENLİK DÖNEMİ SEMİNERİ\Slide05.png"/>
          <p:cNvPicPr>
            <a:picLocks noChangeAspect="1" noChangeArrowheads="1"/>
          </p:cNvPicPr>
          <p:nvPr/>
        </p:nvPicPr>
        <p:blipFill>
          <a:blip r:embed="rId2"/>
          <a:srcRect/>
          <a:stretch>
            <a:fillRect/>
          </a:stretch>
        </p:blipFill>
        <p:spPr bwMode="auto">
          <a:xfrm>
            <a:off x="575" y="432"/>
            <a:ext cx="9142858" cy="6857143"/>
          </a:xfrm>
          <a:prstGeom prst="rect">
            <a:avLst/>
          </a:prstGeom>
          <a:noFill/>
        </p:spPr>
      </p:pic>
      <p:sp>
        <p:nvSpPr>
          <p:cNvPr id="5" name="4 Metin kutusu"/>
          <p:cNvSpPr txBox="1"/>
          <p:nvPr/>
        </p:nvSpPr>
        <p:spPr>
          <a:xfrm>
            <a:off x="6357950" y="5143512"/>
            <a:ext cx="1857388" cy="369332"/>
          </a:xfrm>
          <a:prstGeom prst="rect">
            <a:avLst/>
          </a:prstGeom>
          <a:solidFill>
            <a:srgbClr val="FFC000"/>
          </a:solidFill>
          <a:ln>
            <a:solidFill>
              <a:schemeClr val="accent1">
                <a:lumMod val="75000"/>
              </a:schemeClr>
            </a:solidFill>
          </a:ln>
        </p:spPr>
        <p:txBody>
          <a:bodyPr wrap="square" rtlCol="0">
            <a:spAutoFit/>
          </a:bodyPr>
          <a:lstStyle/>
          <a:p>
            <a:r>
              <a:rPr lang="tr-TR" b="1" dirty="0" smtClean="0">
                <a:effectLst>
                  <a:outerShdw blurRad="38100" dist="38100" dir="2700000" algn="tl">
                    <a:srgbClr val="000000">
                      <a:alpha val="43137"/>
                    </a:srgbClr>
                  </a:outerShdw>
                </a:effectLst>
                <a:hlinkClick r:id="" action="ppaction://noaction"/>
              </a:rPr>
              <a:t>KAYNAKLAR</a:t>
            </a:r>
            <a:endParaRPr lang="tr-T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6000" r="-6000"/>
          </a:stretch>
        </a:blipFill>
        <a:effectLst/>
      </p:bgPr>
    </p:bg>
    <p:spTree>
      <p:nvGrpSpPr>
        <p:cNvPr id="1" name=""/>
        <p:cNvGrpSpPr/>
        <p:nvPr/>
      </p:nvGrpSpPr>
      <p:grpSpPr>
        <a:xfrm>
          <a:off x="0" y="0"/>
          <a:ext cx="0" cy="0"/>
          <a:chOff x="0" y="0"/>
          <a:chExt cx="0" cy="0"/>
        </a:xfrm>
      </p:grpSpPr>
      <p:sp>
        <p:nvSpPr>
          <p:cNvPr id="4" name="Metin kutusu 3"/>
          <p:cNvSpPr txBox="1"/>
          <p:nvPr/>
        </p:nvSpPr>
        <p:spPr>
          <a:xfrm>
            <a:off x="1835696" y="338749"/>
            <a:ext cx="5616624" cy="769441"/>
          </a:xfrm>
          <a:prstGeom prst="rect">
            <a:avLst/>
          </a:prstGeom>
          <a:noFill/>
        </p:spPr>
        <p:txBody>
          <a:bodyPr wrap="square" rtlCol="0">
            <a:spAutoFit/>
          </a:bodyPr>
          <a:lstStyle/>
          <a:p>
            <a:pPr algn="ctr"/>
            <a:r>
              <a:rPr lang="tr-TR" sz="4400" b="1" i="1" dirty="0" smtClean="0">
                <a:solidFill>
                  <a:srgbClr val="4BACC6">
                    <a:lumMod val="75000"/>
                  </a:srgbClr>
                </a:solidFill>
              </a:rPr>
              <a:t>SOSYAL GELİŞİM</a:t>
            </a:r>
            <a:endParaRPr lang="tr-TR" sz="4400" b="1" i="1" dirty="0">
              <a:solidFill>
                <a:srgbClr val="4BACC6">
                  <a:lumMod val="75000"/>
                </a:srgbClr>
              </a:solidFill>
            </a:endParaRPr>
          </a:p>
        </p:txBody>
      </p:sp>
      <p:sp>
        <p:nvSpPr>
          <p:cNvPr id="5" name="Dikdörtgen 4"/>
          <p:cNvSpPr/>
          <p:nvPr/>
        </p:nvSpPr>
        <p:spPr>
          <a:xfrm>
            <a:off x="539552" y="1412776"/>
            <a:ext cx="4572000" cy="646331"/>
          </a:xfrm>
          <a:prstGeom prst="rect">
            <a:avLst/>
          </a:prstGeom>
        </p:spPr>
        <p:txBody>
          <a:bodyPr>
            <a:spAutoFit/>
          </a:bodyPr>
          <a:lstStyle/>
          <a:p>
            <a:pPr algn="ctr"/>
            <a:r>
              <a:rPr lang="tr-TR" b="1" dirty="0" smtClean="0">
                <a:solidFill>
                  <a:prstClr val="black"/>
                </a:solidFill>
              </a:rPr>
              <a:t>Ergen toplumda saygınlık kazanmak ve statü sahibi olmak ister.</a:t>
            </a:r>
            <a:endParaRPr lang="tr-TR" b="1" dirty="0">
              <a:solidFill>
                <a:prstClr val="black"/>
              </a:solidFill>
            </a:endParaRPr>
          </a:p>
        </p:txBody>
      </p:sp>
      <p:sp>
        <p:nvSpPr>
          <p:cNvPr id="6" name="Dikdörtgen 5"/>
          <p:cNvSpPr/>
          <p:nvPr/>
        </p:nvSpPr>
        <p:spPr>
          <a:xfrm>
            <a:off x="4211960" y="3269103"/>
            <a:ext cx="4572000" cy="646331"/>
          </a:xfrm>
          <a:prstGeom prst="rect">
            <a:avLst/>
          </a:prstGeom>
        </p:spPr>
        <p:txBody>
          <a:bodyPr>
            <a:spAutoFit/>
          </a:bodyPr>
          <a:lstStyle/>
          <a:p>
            <a:pPr algn="ctr"/>
            <a:r>
              <a:rPr lang="tr-TR" b="1" dirty="0" smtClean="0">
                <a:solidFill>
                  <a:prstClr val="black"/>
                </a:solidFill>
              </a:rPr>
              <a:t>Aileye olan bağımlılığı azalır, arkadaşlıklar önem kazanır.</a:t>
            </a:r>
            <a:endParaRPr lang="tr-TR" b="1" dirty="0">
              <a:solidFill>
                <a:prstClr val="black"/>
              </a:solidFill>
            </a:endParaRPr>
          </a:p>
        </p:txBody>
      </p:sp>
      <p:sp>
        <p:nvSpPr>
          <p:cNvPr id="7" name="Dikdörtgen 6"/>
          <p:cNvSpPr/>
          <p:nvPr/>
        </p:nvSpPr>
        <p:spPr>
          <a:xfrm>
            <a:off x="406556" y="5157200"/>
            <a:ext cx="4572000" cy="646331"/>
          </a:xfrm>
          <a:prstGeom prst="rect">
            <a:avLst/>
          </a:prstGeom>
        </p:spPr>
        <p:txBody>
          <a:bodyPr>
            <a:spAutoFit/>
          </a:bodyPr>
          <a:lstStyle/>
          <a:p>
            <a:pPr algn="ctr"/>
            <a:r>
              <a:rPr lang="tr-TR" b="1" dirty="0" smtClean="0">
                <a:solidFill>
                  <a:prstClr val="black"/>
                </a:solidFill>
              </a:rPr>
              <a:t>Ergen arkadaşlarının seçimine ailesinin karışmasını istemez.</a:t>
            </a:r>
            <a:endParaRPr lang="tr-TR" b="1" dirty="0">
              <a:solidFill>
                <a:prstClr val="black"/>
              </a:solidFill>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4" y="1196752"/>
            <a:ext cx="2880320" cy="1502567"/>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4" y="4365111"/>
            <a:ext cx="2880320" cy="1666903"/>
          </a:xfrm>
          <a:prstGeom prst="rect">
            <a:avLst/>
          </a:prstGeom>
        </p:spPr>
      </p:pic>
      <p:pic>
        <p:nvPicPr>
          <p:cNvPr id="14" name="Resi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2699319"/>
            <a:ext cx="2883388" cy="1694656"/>
          </a:xfrm>
          <a:prstGeom prst="rect">
            <a:avLst/>
          </a:prstGeom>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33" y="6125922"/>
            <a:ext cx="1259632" cy="58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81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83570" y="2420896"/>
            <a:ext cx="7848872"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tr-TR" sz="4000" b="1" dirty="0">
                <a:solidFill>
                  <a:prstClr val="black"/>
                </a:solidFill>
                <a:latin typeface="Tahoma" pitchFamily="34" charset="0"/>
                <a:ea typeface="Tahoma" pitchFamily="34" charset="0"/>
                <a:cs typeface="Tahoma" pitchFamily="34" charset="0"/>
              </a:rPr>
              <a:t>Ergenlik Döneminde En Sık Rastlanan </a:t>
            </a:r>
            <a:r>
              <a:rPr lang="tr-TR" sz="4000" b="1" dirty="0" smtClean="0">
                <a:solidFill>
                  <a:prstClr val="black"/>
                </a:solidFill>
                <a:latin typeface="Tahoma" pitchFamily="34" charset="0"/>
                <a:ea typeface="Tahoma" pitchFamily="34" charset="0"/>
                <a:cs typeface="Tahoma" pitchFamily="34" charset="0"/>
              </a:rPr>
              <a:t>Duygusal Sorunlar</a:t>
            </a:r>
            <a:endParaRPr lang="tr-TR" sz="4000" dirty="0">
              <a:solidFill>
                <a:prstClr val="black"/>
              </a:solidFill>
              <a:latin typeface="Tahoma" pitchFamily="34" charset="0"/>
              <a:ea typeface="Tahoma" pitchFamily="34" charset="0"/>
              <a:cs typeface="Tahoma" pitchFamily="34" charset="0"/>
            </a:endParaRPr>
          </a:p>
        </p:txBody>
      </p:sp>
      <p:pic>
        <p:nvPicPr>
          <p:cNvPr id="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6230594"/>
            <a:ext cx="960916" cy="569603"/>
          </a:xfrm>
          <a:prstGeom prst="rect">
            <a:avLst/>
          </a:prstGeom>
          <a:ln w="6350" cap="sq">
            <a:solidFill>
              <a:srgbClr val="FF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3709540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1124744"/>
            <a:ext cx="7543800" cy="5263480"/>
          </a:xfrm>
        </p:spPr>
        <p:txBody>
          <a:bodyPr>
            <a:normAutofit/>
          </a:bodyPr>
          <a:lstStyle/>
          <a:p>
            <a:r>
              <a:rPr lang="tr-TR" b="1" dirty="0">
                <a:solidFill>
                  <a:schemeClr val="tx1"/>
                </a:solidFill>
              </a:rPr>
              <a:t>Kendine Güvensizlik </a:t>
            </a:r>
          </a:p>
          <a:p>
            <a:r>
              <a:rPr lang="tr-TR" b="1" dirty="0">
                <a:solidFill>
                  <a:schemeClr val="tx1"/>
                </a:solidFill>
              </a:rPr>
              <a:t>Duyguların Yoğunluğunda Artış </a:t>
            </a:r>
          </a:p>
          <a:p>
            <a:r>
              <a:rPr lang="tr-TR" b="1" dirty="0">
                <a:solidFill>
                  <a:schemeClr val="tx1"/>
                </a:solidFill>
              </a:rPr>
              <a:t>Aşık Olma</a:t>
            </a:r>
          </a:p>
          <a:p>
            <a:r>
              <a:rPr lang="tr-TR" b="1" dirty="0">
                <a:solidFill>
                  <a:schemeClr val="tx1"/>
                </a:solidFill>
              </a:rPr>
              <a:t>Mahcubiyet ve Çekingenlik</a:t>
            </a:r>
          </a:p>
          <a:p>
            <a:r>
              <a:rPr lang="tr-TR" b="1" dirty="0">
                <a:solidFill>
                  <a:schemeClr val="tx1"/>
                </a:solidFill>
              </a:rPr>
              <a:t>Aşırı Hayal Kurma </a:t>
            </a:r>
          </a:p>
          <a:p>
            <a:r>
              <a:rPr lang="tr-TR" b="1" dirty="0">
                <a:solidFill>
                  <a:schemeClr val="tx1"/>
                </a:solidFill>
              </a:rPr>
              <a:t>Tedirgin ve Huzursuz Olma </a:t>
            </a:r>
          </a:p>
          <a:p>
            <a:r>
              <a:rPr lang="tr-TR" b="1" dirty="0">
                <a:solidFill>
                  <a:schemeClr val="tx1"/>
                </a:solidFill>
              </a:rPr>
              <a:t>Yalnız Kalma İsteği </a:t>
            </a:r>
          </a:p>
          <a:p>
            <a:r>
              <a:rPr lang="tr-TR" b="1" dirty="0">
                <a:solidFill>
                  <a:schemeClr val="tx1"/>
                </a:solidFill>
              </a:rPr>
              <a:t>Çalışmaya Karşı İsteksizlik </a:t>
            </a:r>
          </a:p>
          <a:p>
            <a:r>
              <a:rPr lang="tr-TR" b="1" dirty="0">
                <a:solidFill>
                  <a:schemeClr val="tx1"/>
                </a:solidFill>
              </a:rPr>
              <a:t>Çabuk Heyecanlanma </a:t>
            </a:r>
          </a:p>
          <a:p>
            <a:r>
              <a:rPr lang="tr-TR" b="1" dirty="0">
                <a:solidFill>
                  <a:schemeClr val="tx1"/>
                </a:solidFill>
                <a:hlinkClick r:id="rId2" action="ppaction://hlinkfile"/>
              </a:rPr>
              <a:t>Otoriteye karşı direniş</a:t>
            </a:r>
            <a:endParaRPr lang="tr-TR" b="1" dirty="0">
              <a:solidFill>
                <a:schemeClr val="tx1"/>
              </a:solidFill>
            </a:endParaRPr>
          </a:p>
          <a:p>
            <a:r>
              <a:rPr lang="tr-TR" b="1" dirty="0">
                <a:solidFill>
                  <a:schemeClr val="tx1"/>
                </a:solidFill>
              </a:rPr>
              <a:t>Alınganlık </a:t>
            </a:r>
          </a:p>
          <a:p>
            <a:pPr marL="0" indent="0">
              <a:buNone/>
            </a:pPr>
            <a:endParaRPr lang="tr-TR" dirty="0"/>
          </a:p>
        </p:txBody>
      </p:sp>
      <p:pic>
        <p:nvPicPr>
          <p:cNvPr id="10242" name="Picture 2" descr="http://www.7-star-admiral.com/add/0295_emotion_clip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982" y="1340768"/>
            <a:ext cx="2042954" cy="2245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tp://ec.l.thumbs.canstockphoto.com/canstock56162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716" y="4005064"/>
            <a:ext cx="2025224" cy="1944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187624" y="370601"/>
            <a:ext cx="6309700" cy="861774"/>
          </a:xfrm>
          <a:prstGeom prst="rect">
            <a:avLst/>
          </a:prstGeom>
          <a:noFill/>
        </p:spPr>
        <p:txBody>
          <a:bodyPr wrap="square" rtlCol="0">
            <a:spAutoFit/>
          </a:bodyPr>
          <a:lstStyle/>
          <a:p>
            <a:pPr algn="ctr"/>
            <a:r>
              <a:rPr lang="tr-TR" sz="2500" b="1" dirty="0" smtClean="0"/>
              <a:t>ERGENLİKTE YAŞANAN DUYGUSAL DEĞİŞİMLER</a:t>
            </a:r>
            <a:endParaRPr lang="tr-TR" sz="2500" b="1" dirty="0"/>
          </a:p>
        </p:txBody>
      </p:sp>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00" y="6230594"/>
            <a:ext cx="960916" cy="569603"/>
          </a:xfrm>
          <a:prstGeom prst="rect">
            <a:avLst/>
          </a:prstGeom>
          <a:ln w="6350" cap="sq">
            <a:solidFill>
              <a:srgbClr val="FF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596658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87624" y="404664"/>
            <a:ext cx="6781800" cy="880120"/>
          </a:xfrm>
        </p:spPr>
        <p:txBody>
          <a:bodyPr>
            <a:normAutofit fontScale="90000"/>
          </a:bodyPr>
          <a:lstStyle/>
          <a:p>
            <a:pPr algn="ctr"/>
            <a:r>
              <a:rPr lang="tr-TR" dirty="0" smtClean="0"/>
              <a:t>KORKU</a:t>
            </a:r>
            <a:endParaRPr lang="tr-TR" dirty="0"/>
          </a:p>
        </p:txBody>
      </p:sp>
      <p:sp>
        <p:nvSpPr>
          <p:cNvPr id="3" name="İçerik Yer Tutucusu 2"/>
          <p:cNvSpPr>
            <a:spLocks noGrp="1"/>
          </p:cNvSpPr>
          <p:nvPr>
            <p:ph idx="1"/>
          </p:nvPr>
        </p:nvSpPr>
        <p:spPr>
          <a:xfrm>
            <a:off x="3491882" y="1916832"/>
            <a:ext cx="5040560" cy="2160240"/>
          </a:xfrm>
        </p:spPr>
        <p:txBody>
          <a:bodyPr>
            <a:noAutofit/>
          </a:bodyPr>
          <a:lstStyle/>
          <a:p>
            <a:pPr marL="0" indent="0" algn="ctr">
              <a:buNone/>
            </a:pPr>
            <a:r>
              <a:rPr lang="tr-TR" sz="2500" b="1" dirty="0" smtClean="0">
                <a:solidFill>
                  <a:srgbClr val="000000"/>
                </a:solidFill>
                <a:cs typeface="Times New Roman" pitchFamily="18" charset="0"/>
              </a:rPr>
              <a:t>Ergenler </a:t>
            </a:r>
            <a:r>
              <a:rPr lang="tr-TR" sz="2500" b="1" dirty="0">
                <a:solidFill>
                  <a:srgbClr val="000000"/>
                </a:solidFill>
                <a:cs typeface="Times New Roman" pitchFamily="18" charset="0"/>
              </a:rPr>
              <a:t>için özellikle bilinmeyen şeyler korkunun doğmasına temel nedendir. Ergenin ilgilendiği faaliyetlerin sonucunu kestirememesi de korkuya neden olabilir.</a:t>
            </a:r>
            <a:endParaRPr lang="tr-TR" sz="2500" b="1" dirty="0"/>
          </a:p>
        </p:txBody>
      </p:sp>
      <p:pic>
        <p:nvPicPr>
          <p:cNvPr id="1026" name="Picture 2" descr="http://wflewelling.com/wp-content/uploads/2011/12/spc010719c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8" y="1700816"/>
            <a:ext cx="2562225" cy="2714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96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915820" y="404664"/>
            <a:ext cx="3960440" cy="792088"/>
          </a:xfrm>
        </p:spPr>
        <p:txBody>
          <a:bodyPr>
            <a:normAutofit fontScale="90000"/>
          </a:bodyPr>
          <a:lstStyle/>
          <a:p>
            <a:pPr algn="ctr"/>
            <a:r>
              <a:rPr lang="tr-TR" dirty="0" smtClean="0"/>
              <a:t>ENDİŞE</a:t>
            </a:r>
            <a:endParaRPr lang="tr-TR" dirty="0"/>
          </a:p>
        </p:txBody>
      </p:sp>
      <p:sp>
        <p:nvSpPr>
          <p:cNvPr id="3" name="İçerik Yer Tutucusu 2"/>
          <p:cNvSpPr>
            <a:spLocks noGrp="1"/>
          </p:cNvSpPr>
          <p:nvPr>
            <p:ph idx="1"/>
          </p:nvPr>
        </p:nvSpPr>
        <p:spPr>
          <a:xfrm>
            <a:off x="827584" y="1268760"/>
            <a:ext cx="7543800" cy="3886200"/>
          </a:xfrm>
        </p:spPr>
        <p:txBody>
          <a:bodyPr/>
          <a:lstStyle/>
          <a:p>
            <a:pPr algn="just">
              <a:lnSpc>
                <a:spcPct val="90000"/>
              </a:lnSpc>
            </a:pPr>
            <a:r>
              <a:rPr lang="tr-TR" dirty="0">
                <a:solidFill>
                  <a:srgbClr val="000000"/>
                </a:solidFill>
                <a:cs typeface="Times New Roman" pitchFamily="18" charset="0"/>
              </a:rPr>
              <a:t>Gerçek nedenden çok, hayali nedenlerden oluşan korku tipleridir. Korkulan durumun zihinsel düzeyde prova edilerek yinelenmesi, endişenin en büyük karakteristiğidir.</a:t>
            </a:r>
          </a:p>
          <a:p>
            <a:pPr algn="just">
              <a:lnSpc>
                <a:spcPct val="90000"/>
              </a:lnSpc>
            </a:pPr>
            <a:r>
              <a:rPr lang="tr-TR" dirty="0">
                <a:solidFill>
                  <a:srgbClr val="000000"/>
                </a:solidFill>
                <a:cs typeface="Times New Roman" pitchFamily="18" charset="0"/>
              </a:rPr>
              <a:t>Cinsel olgunlukla birlikte, endişelerin de farklılık gösterdiği dikkatimizi çeker. Orta ve lise öğrencileri özellikle çeşitli okul sorunları hakkında endişe duyarlar. Dış görünüş ve arkadaşları arasında popüler olmama, endişe yaratan diğer konulardır.</a:t>
            </a:r>
          </a:p>
          <a:p>
            <a:pPr marL="0" indent="0" algn="just">
              <a:buNone/>
            </a:pPr>
            <a:endParaRPr lang="tr-TR" dirty="0"/>
          </a:p>
        </p:txBody>
      </p:sp>
    </p:spTree>
    <p:extLst>
      <p:ext uri="{BB962C8B-B14F-4D97-AF65-F5344CB8AC3E}">
        <p14:creationId xmlns:p14="http://schemas.microsoft.com/office/powerpoint/2010/main" val="1298421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19872" y="476672"/>
            <a:ext cx="1944216" cy="808112"/>
          </a:xfrm>
        </p:spPr>
        <p:txBody>
          <a:bodyPr>
            <a:normAutofit fontScale="90000"/>
          </a:bodyPr>
          <a:lstStyle/>
          <a:p>
            <a:pPr algn="ctr"/>
            <a:r>
              <a:rPr lang="tr-TR" dirty="0" smtClean="0"/>
              <a:t>ÖFKE</a:t>
            </a:r>
            <a:endParaRPr lang="tr-TR" dirty="0"/>
          </a:p>
        </p:txBody>
      </p:sp>
      <p:sp>
        <p:nvSpPr>
          <p:cNvPr id="3" name="İçerik Yer Tutucusu 2"/>
          <p:cNvSpPr>
            <a:spLocks noGrp="1"/>
          </p:cNvSpPr>
          <p:nvPr>
            <p:ph idx="1"/>
          </p:nvPr>
        </p:nvSpPr>
        <p:spPr>
          <a:xfrm>
            <a:off x="683568" y="1556792"/>
            <a:ext cx="7543800" cy="4320480"/>
          </a:xfrm>
        </p:spPr>
        <p:txBody>
          <a:bodyPr/>
          <a:lstStyle/>
          <a:p>
            <a:pPr>
              <a:lnSpc>
                <a:spcPct val="90000"/>
              </a:lnSpc>
            </a:pPr>
            <a:r>
              <a:rPr lang="tr-TR" dirty="0">
                <a:solidFill>
                  <a:srgbClr val="000000"/>
                </a:solidFill>
                <a:cs typeface="Times New Roman" pitchFamily="18" charset="0"/>
              </a:rPr>
              <a:t>Ergenlik döneminde öfkeye neden olan uyarımlar genellikle sosyal kaynaklıdır. Ergeni öfkelendiren konular şunlardı</a:t>
            </a:r>
            <a:endParaRPr lang="tr-TR" dirty="0">
              <a:solidFill>
                <a:srgbClr val="000000"/>
              </a:solidFill>
            </a:endParaRPr>
          </a:p>
          <a:p>
            <a:pPr>
              <a:lnSpc>
                <a:spcPct val="90000"/>
              </a:lnSpc>
              <a:buFont typeface="Wingdings" pitchFamily="2" charset="2"/>
              <a:buNone/>
            </a:pPr>
            <a:r>
              <a:rPr lang="tr-TR" dirty="0">
                <a:solidFill>
                  <a:srgbClr val="000000"/>
                </a:solidFill>
              </a:rPr>
              <a:t>  </a:t>
            </a:r>
            <a:r>
              <a:rPr lang="tr-TR" dirty="0">
                <a:solidFill>
                  <a:srgbClr val="000000"/>
                </a:solidFill>
                <a:cs typeface="Times New Roman" pitchFamily="18" charset="0"/>
              </a:rPr>
              <a:t> </a:t>
            </a:r>
            <a:r>
              <a:rPr lang="tr-TR" dirty="0">
                <a:solidFill>
                  <a:srgbClr val="000000"/>
                </a:solidFill>
              </a:rPr>
              <a:t> -</a:t>
            </a:r>
            <a:r>
              <a:rPr lang="tr-TR" dirty="0">
                <a:solidFill>
                  <a:srgbClr val="000000"/>
                </a:solidFill>
                <a:cs typeface="Times New Roman" pitchFamily="18" charset="0"/>
              </a:rPr>
              <a:t>Alay edildiğinde, gülünç düşürüldüğünde</a:t>
            </a:r>
          </a:p>
          <a:p>
            <a:pPr>
              <a:lnSpc>
                <a:spcPct val="90000"/>
              </a:lnSpc>
              <a:buFont typeface="Wingdings" pitchFamily="2" charset="2"/>
              <a:buNone/>
            </a:pPr>
            <a:r>
              <a:rPr lang="tr-TR" dirty="0">
                <a:solidFill>
                  <a:srgbClr val="000000"/>
                </a:solidFill>
                <a:cs typeface="Times New Roman" pitchFamily="18" charset="0"/>
              </a:rPr>
              <a:t>   </a:t>
            </a:r>
            <a:r>
              <a:rPr lang="tr-TR" dirty="0">
                <a:solidFill>
                  <a:srgbClr val="000000"/>
                </a:solidFill>
              </a:rPr>
              <a:t> -</a:t>
            </a:r>
            <a:r>
              <a:rPr lang="tr-TR" dirty="0">
                <a:solidFill>
                  <a:srgbClr val="000000"/>
                </a:solidFill>
                <a:cs typeface="Times New Roman" pitchFamily="18" charset="0"/>
              </a:rPr>
              <a:t>Tenkit edildiğinde, azarlandığında </a:t>
            </a:r>
            <a:endParaRPr lang="tr-TR" dirty="0">
              <a:solidFill>
                <a:srgbClr val="000000"/>
              </a:solidFill>
            </a:endParaRPr>
          </a:p>
          <a:p>
            <a:pPr>
              <a:lnSpc>
                <a:spcPct val="90000"/>
              </a:lnSpc>
              <a:buFont typeface="Wingdings" pitchFamily="2" charset="2"/>
              <a:buNone/>
            </a:pPr>
            <a:r>
              <a:rPr lang="tr-TR" dirty="0">
                <a:solidFill>
                  <a:srgbClr val="000000"/>
                </a:solidFill>
              </a:rPr>
              <a:t>    -</a:t>
            </a:r>
            <a:r>
              <a:rPr lang="tr-TR" dirty="0">
                <a:solidFill>
                  <a:srgbClr val="000000"/>
                </a:solidFill>
                <a:cs typeface="Times New Roman" pitchFamily="18" charset="0"/>
              </a:rPr>
              <a:t>Haksız yere cezalandırıldığında</a:t>
            </a:r>
          </a:p>
          <a:p>
            <a:pPr>
              <a:lnSpc>
                <a:spcPct val="90000"/>
              </a:lnSpc>
              <a:buFont typeface="Wingdings" pitchFamily="2" charset="2"/>
              <a:buNone/>
            </a:pPr>
            <a:r>
              <a:rPr lang="tr-TR" dirty="0">
                <a:solidFill>
                  <a:srgbClr val="000000"/>
                </a:solidFill>
                <a:cs typeface="Times New Roman" pitchFamily="18" charset="0"/>
              </a:rPr>
              <a:t>    </a:t>
            </a:r>
            <a:r>
              <a:rPr lang="tr-TR" dirty="0">
                <a:solidFill>
                  <a:srgbClr val="000000"/>
                </a:solidFill>
              </a:rPr>
              <a:t>-</a:t>
            </a:r>
            <a:r>
              <a:rPr lang="tr-TR" dirty="0">
                <a:solidFill>
                  <a:srgbClr val="000000"/>
                </a:solidFill>
                <a:cs typeface="Times New Roman" pitchFamily="18" charset="0"/>
              </a:rPr>
              <a:t>İnsanlar ona hükmetmeye başladığında</a:t>
            </a:r>
          </a:p>
          <a:p>
            <a:pPr>
              <a:lnSpc>
                <a:spcPct val="90000"/>
              </a:lnSpc>
              <a:buFont typeface="Wingdings" pitchFamily="2" charset="2"/>
              <a:buNone/>
            </a:pPr>
            <a:r>
              <a:rPr lang="tr-TR" dirty="0">
                <a:solidFill>
                  <a:srgbClr val="000000"/>
                </a:solidFill>
                <a:cs typeface="Times New Roman" pitchFamily="18" charset="0"/>
              </a:rPr>
              <a:t>    </a:t>
            </a:r>
            <a:r>
              <a:rPr lang="tr-TR" dirty="0">
                <a:solidFill>
                  <a:srgbClr val="000000"/>
                </a:solidFill>
              </a:rPr>
              <a:t>-</a:t>
            </a:r>
            <a:r>
              <a:rPr lang="tr-TR" dirty="0">
                <a:solidFill>
                  <a:srgbClr val="000000"/>
                </a:solidFill>
                <a:cs typeface="Times New Roman" pitchFamily="18" charset="0"/>
              </a:rPr>
              <a:t>İşleri ters gittiğinde</a:t>
            </a:r>
          </a:p>
          <a:p>
            <a:pPr>
              <a:lnSpc>
                <a:spcPct val="90000"/>
              </a:lnSpc>
              <a:buFont typeface="Wingdings" pitchFamily="2" charset="2"/>
              <a:buNone/>
            </a:pPr>
            <a:r>
              <a:rPr lang="tr-TR" dirty="0">
                <a:solidFill>
                  <a:srgbClr val="000000"/>
                </a:solidFill>
                <a:cs typeface="Times New Roman" pitchFamily="18" charset="0"/>
              </a:rPr>
              <a:t>    </a:t>
            </a:r>
            <a:r>
              <a:rPr lang="tr-TR" dirty="0">
                <a:solidFill>
                  <a:srgbClr val="000000"/>
                </a:solidFill>
              </a:rPr>
              <a:t>-</a:t>
            </a:r>
            <a:r>
              <a:rPr lang="tr-TR" dirty="0">
                <a:solidFill>
                  <a:srgbClr val="000000"/>
                </a:solidFill>
                <a:cs typeface="Times New Roman" pitchFamily="18" charset="0"/>
              </a:rPr>
              <a:t>Özel eşyaları, kardeşleri ya da ana babası tarafından habersizce alındığında gençler öfkelenir.</a:t>
            </a:r>
            <a:endParaRPr lang="tr-TR" dirty="0"/>
          </a:p>
          <a:p>
            <a:pPr marL="0" indent="0">
              <a:buNone/>
            </a:pPr>
            <a:endParaRPr lang="tr-TR" dirty="0"/>
          </a:p>
        </p:txBody>
      </p:sp>
      <p:pic>
        <p:nvPicPr>
          <p:cNvPr id="3074" name="Picture 2" descr="http://www.newvibetraining.com/images/anger_clip_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4625"/>
            <a:ext cx="1947122" cy="1921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2" descr="http://t1.gstatic.com/images?q=tbn:ANd9GcTHcDOZF_bheNzStSpsMjPOs7jtSYEeDWCgafcGphicUWlkGaziww2ABQht">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5" y="2636912"/>
            <a:ext cx="2307163" cy="17914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58055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915816" y="332656"/>
            <a:ext cx="2641848" cy="1096144"/>
          </a:xfrm>
        </p:spPr>
        <p:txBody>
          <a:bodyPr/>
          <a:lstStyle/>
          <a:p>
            <a:pPr algn="ctr"/>
            <a:r>
              <a:rPr lang="tr-TR" dirty="0">
                <a:solidFill>
                  <a:srgbClr val="000000"/>
                </a:solidFill>
                <a:cs typeface="Times New Roman" pitchFamily="18" charset="0"/>
              </a:rPr>
              <a:t>SEVGİ</a:t>
            </a:r>
            <a:endParaRPr lang="tr-TR" dirty="0"/>
          </a:p>
        </p:txBody>
      </p:sp>
      <p:sp>
        <p:nvSpPr>
          <p:cNvPr id="3" name="İçerik Yer Tutucusu 2"/>
          <p:cNvSpPr>
            <a:spLocks noGrp="1"/>
          </p:cNvSpPr>
          <p:nvPr>
            <p:ph idx="1"/>
          </p:nvPr>
        </p:nvSpPr>
        <p:spPr>
          <a:xfrm>
            <a:off x="683568" y="1556792"/>
            <a:ext cx="7543800" cy="3886200"/>
          </a:xfrm>
        </p:spPr>
        <p:txBody>
          <a:bodyPr/>
          <a:lstStyle/>
          <a:p>
            <a:pPr marL="0" indent="0" algn="just">
              <a:buNone/>
            </a:pPr>
            <a:r>
              <a:rPr lang="tr-TR" dirty="0">
                <a:solidFill>
                  <a:srgbClr val="000000"/>
                </a:solidFill>
                <a:cs typeface="Times New Roman" pitchFamily="18" charset="0"/>
              </a:rPr>
              <a:t>Ergenlikte sevgi, hoş ilişkiler kurabilen, kendini seven ve güven veren kişilere yönelmiştir. Aile üyeleriyle olan bağı azalmış ve arkadaşlarıyla olan bağı artmıştır. Ergenin sevdiği kişi adedi azdır. Bu nedenle sevgisi çok kuvvetlidir. Karşı cinse delicesine aşık olma, kısa süre sonra bu duyguyu yitirme sıkça görülen olaylardır.</a:t>
            </a:r>
          </a:p>
          <a:p>
            <a:pPr marL="0" indent="0" algn="just">
              <a:buNone/>
            </a:pPr>
            <a:endParaRPr lang="tr-TR" dirty="0"/>
          </a:p>
        </p:txBody>
      </p:sp>
      <p:pic>
        <p:nvPicPr>
          <p:cNvPr id="4098" name="Picture 2" descr="http://www.romanticjoys.com/love_clipart/love_clipart_06.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32656"/>
            <a:ext cx="1669706" cy="16697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762178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body" sz="half" idx="1"/>
          </p:nvPr>
        </p:nvSpPr>
        <p:spPr/>
        <p:txBody>
          <a:bodyPr/>
          <a:lstStyle/>
          <a:p>
            <a:pPr eaLnBrk="1" hangingPunct="1"/>
            <a:endParaRPr lang="tr-TR" sz="2800" smtClean="0"/>
          </a:p>
          <a:p>
            <a:pPr eaLnBrk="1" hangingPunct="1"/>
            <a:endParaRPr lang="tr-TR" sz="2800" smtClean="0"/>
          </a:p>
        </p:txBody>
      </p:sp>
      <p:pic>
        <p:nvPicPr>
          <p:cNvPr id="1028" name="Picture 5"/>
          <p:cNvPicPr>
            <a:picLocks noGrp="1" noChangeAspect="1" noChangeArrowheads="1"/>
          </p:cNvPicPr>
          <p:nvPr>
            <p:ph sz="quarter" idx="2"/>
          </p:nvPr>
        </p:nvPicPr>
        <p:blipFill>
          <a:blip r:embed="rId3" cstate="print"/>
          <a:srcRect/>
          <a:stretch>
            <a:fillRect/>
          </a:stretch>
        </p:blipFill>
        <p:spPr>
          <a:xfrm>
            <a:off x="6858016" y="2214554"/>
            <a:ext cx="1643062" cy="1981200"/>
          </a:xfrm>
          <a:noFill/>
        </p:spPr>
      </p:pic>
      <p:graphicFrame>
        <p:nvGraphicFramePr>
          <p:cNvPr id="1026" name="Object 7"/>
          <p:cNvGraphicFramePr>
            <a:graphicFrameLocks noGrp="1" noChangeAspect="1"/>
          </p:cNvGraphicFramePr>
          <p:nvPr>
            <p:ph sz="quarter" idx="3"/>
          </p:nvPr>
        </p:nvGraphicFramePr>
        <p:xfrm>
          <a:off x="500034" y="2133608"/>
          <a:ext cx="1408141" cy="2187575"/>
        </p:xfrm>
        <a:graphic>
          <a:graphicData uri="http://schemas.openxmlformats.org/presentationml/2006/ole">
            <mc:AlternateContent xmlns:mc="http://schemas.openxmlformats.org/markup-compatibility/2006">
              <mc:Choice xmlns:v="urn:schemas-microsoft-com:vml" Requires="v">
                <p:oleObj spid="_x0000_s1039" name="Clip" r:id="rId4" imgW="1904762" imgH="2409524" progId="">
                  <p:embed/>
                </p:oleObj>
              </mc:Choice>
              <mc:Fallback>
                <p:oleObj name="Clip" r:id="rId4" imgW="1904762" imgH="2409524"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4" y="2133608"/>
                        <a:ext cx="1408141" cy="218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564" name="Rectangle 4"/>
          <p:cNvSpPr>
            <a:spLocks noChangeArrowheads="1"/>
          </p:cNvSpPr>
          <p:nvPr/>
        </p:nvSpPr>
        <p:spPr bwMode="auto">
          <a:xfrm>
            <a:off x="2051050" y="2060576"/>
            <a:ext cx="4572000" cy="2862322"/>
          </a:xfrm>
          <a:prstGeom prst="rect">
            <a:avLst/>
          </a:prstGeom>
          <a:noFill/>
          <a:ln w="9525">
            <a:noFill/>
            <a:miter lim="800000"/>
            <a:headEnd/>
            <a:tailEnd/>
          </a:ln>
          <a:effectLst/>
        </p:spPr>
        <p:txBody>
          <a:bodyPr>
            <a:spAutoFit/>
          </a:bodyPr>
          <a:lstStyle/>
          <a:p>
            <a:pPr marL="342900" indent="-342900">
              <a:defRPr/>
            </a:pPr>
            <a:r>
              <a:rPr lang="tr-TR" sz="2400">
                <a:effectLst>
                  <a:outerShdw blurRad="38100" dist="38100" dir="2700000" algn="tl">
                    <a:srgbClr val="000000"/>
                  </a:outerShdw>
                </a:effectLst>
                <a:latin typeface="Arial" charset="0"/>
                <a:cs typeface="Arial" charset="0"/>
              </a:rPr>
              <a:t>Bebeklik Dönemi     ( 0 -12 Ay)</a:t>
            </a:r>
          </a:p>
          <a:p>
            <a:pPr marL="342900" indent="-342900">
              <a:defRPr/>
            </a:pPr>
            <a:r>
              <a:rPr lang="tr-TR" sz="2400">
                <a:effectLst>
                  <a:outerShdw blurRad="38100" dist="38100" dir="2700000" algn="tl">
                    <a:srgbClr val="000000"/>
                  </a:outerShdw>
                </a:effectLst>
                <a:latin typeface="Arial" charset="0"/>
                <a:cs typeface="Arial" charset="0"/>
              </a:rPr>
              <a:t>Çocukluk dönemi    ( 1 -   6 Yaş)</a:t>
            </a:r>
          </a:p>
          <a:p>
            <a:pPr marL="342900" indent="-342900">
              <a:defRPr/>
            </a:pPr>
            <a:r>
              <a:rPr lang="tr-TR" sz="2400">
                <a:effectLst>
                  <a:outerShdw blurRad="38100" dist="38100" dir="2700000" algn="tl">
                    <a:srgbClr val="000000"/>
                  </a:outerShdw>
                </a:effectLst>
                <a:latin typeface="Arial" charset="0"/>
                <a:cs typeface="Arial" charset="0"/>
              </a:rPr>
              <a:t>Okul Çağı Dönemi   (6 - 11 Yaş)</a:t>
            </a:r>
          </a:p>
          <a:p>
            <a:pPr marL="342900" indent="-342900">
              <a:defRPr/>
            </a:pPr>
            <a:r>
              <a:rPr lang="tr-TR" sz="2400" b="1">
                <a:solidFill>
                  <a:srgbClr val="FFFF00"/>
                </a:solidFill>
                <a:effectLst>
                  <a:outerShdw blurRad="38100" dist="38100" dir="2700000" algn="tl">
                    <a:srgbClr val="000000"/>
                  </a:outerShdw>
                </a:effectLst>
                <a:latin typeface="Arial" charset="0"/>
                <a:cs typeface="Arial" charset="0"/>
              </a:rPr>
              <a:t>Ergenlik Dönemi   (12- 20 Yaş)</a:t>
            </a:r>
          </a:p>
          <a:p>
            <a:pPr marL="342900" indent="-342900">
              <a:defRPr/>
            </a:pPr>
            <a:r>
              <a:rPr lang="tr-TR" sz="2400">
                <a:effectLst>
                  <a:outerShdw blurRad="38100" dist="38100" dir="2700000" algn="tl">
                    <a:srgbClr val="000000"/>
                  </a:outerShdw>
                </a:effectLst>
                <a:latin typeface="Arial" charset="0"/>
                <a:cs typeface="Arial" charset="0"/>
              </a:rPr>
              <a:t>Yetişkinlik Dönemi   (21-65 Yaş)</a:t>
            </a:r>
          </a:p>
          <a:p>
            <a:pPr marL="342900" indent="-342900">
              <a:defRPr/>
            </a:pPr>
            <a:r>
              <a:rPr lang="tr-TR" sz="2400">
                <a:effectLst>
                  <a:outerShdw blurRad="38100" dist="38100" dir="2700000" algn="tl">
                    <a:srgbClr val="000000"/>
                  </a:outerShdw>
                </a:effectLst>
                <a:latin typeface="Arial" charset="0"/>
                <a:cs typeface="Arial" charset="0"/>
              </a:rPr>
              <a:t>Yaşlılık Dönemi       (65- .....)</a:t>
            </a:r>
          </a:p>
          <a:p>
            <a:pPr marL="342900" indent="-342900">
              <a:spcBef>
                <a:spcPct val="50000"/>
              </a:spcBef>
              <a:buFontTx/>
              <a:buAutoNum type="arabicPeriod"/>
              <a:defRPr/>
            </a:pPr>
            <a:endParaRPr lang="tr-TR" sz="2400">
              <a:effectLst>
                <a:outerShdw blurRad="38100" dist="38100" dir="2700000" algn="tl">
                  <a:srgbClr val="000000"/>
                </a:outerShdw>
              </a:effectLst>
              <a:latin typeface="Arial" charset="0"/>
              <a:cs typeface="Arial" charset="0"/>
            </a:endParaRPr>
          </a:p>
        </p:txBody>
      </p:sp>
      <p:sp>
        <p:nvSpPr>
          <p:cNvPr id="1030" name="WordArt 10"/>
          <p:cNvSpPr>
            <a:spLocks noChangeArrowheads="1" noChangeShapeType="1" noTextEdit="1"/>
          </p:cNvSpPr>
          <p:nvPr/>
        </p:nvSpPr>
        <p:spPr bwMode="auto">
          <a:xfrm>
            <a:off x="971554" y="692158"/>
            <a:ext cx="6985000" cy="804863"/>
          </a:xfrm>
          <a:prstGeom prst="rect">
            <a:avLst/>
          </a:prstGeom>
        </p:spPr>
        <p:txBody>
          <a:bodyPr wrap="none" fromWordArt="1">
            <a:prstTxWarp prst="textPlain">
              <a:avLst>
                <a:gd name="adj" fmla="val 50000"/>
              </a:avLst>
            </a:prstTxWarp>
          </a:bodyPr>
          <a:lstStyle/>
          <a:p>
            <a:pPr algn="ctr"/>
            <a:r>
              <a:rPr lang="tr-TR" sz="24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BÜYÜME VE GELİŞME DÖNEMLERİ</a:t>
            </a:r>
          </a:p>
        </p:txBody>
      </p:sp>
      <p:pic>
        <p:nvPicPr>
          <p:cNvPr id="8" name="Picture 2" descr="http://blog.lib.umn.edu/stoe0062/psy_1001%20section%2021%20spring%202012/child_development_stages.jpg"/>
          <p:cNvPicPr>
            <a:picLocks noChangeAspect="1" noChangeArrowheads="1"/>
          </p:cNvPicPr>
          <p:nvPr/>
        </p:nvPicPr>
        <p:blipFill>
          <a:blip r:embed="rId6" cstate="print"/>
          <a:srcRect/>
          <a:stretch>
            <a:fillRect/>
          </a:stretch>
        </p:blipFill>
        <p:spPr bwMode="auto">
          <a:xfrm>
            <a:off x="500038" y="4357696"/>
            <a:ext cx="8143932" cy="2211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0" y="332656"/>
            <a:ext cx="6781800" cy="1440160"/>
          </a:xfrm>
        </p:spPr>
        <p:txBody>
          <a:bodyPr/>
          <a:lstStyle/>
          <a:p>
            <a:pPr eaLnBrk="1" hangingPunct="1"/>
            <a:r>
              <a:rPr lang="tr-TR" b="1" dirty="0" smtClean="0"/>
              <a:t>ERGENLİK DÖNEMİ</a:t>
            </a:r>
          </a:p>
        </p:txBody>
      </p:sp>
      <p:sp>
        <p:nvSpPr>
          <p:cNvPr id="13315" name="Rectangle 3"/>
          <p:cNvSpPr>
            <a:spLocks noGrp="1" noChangeArrowheads="1"/>
          </p:cNvSpPr>
          <p:nvPr>
            <p:ph type="body" idx="1"/>
          </p:nvPr>
        </p:nvSpPr>
        <p:spPr>
          <a:xfrm>
            <a:off x="395290" y="1889125"/>
            <a:ext cx="8215312" cy="3196059"/>
          </a:xfrm>
        </p:spPr>
        <p:txBody>
          <a:bodyPr>
            <a:normAutofit fontScale="92500" lnSpcReduction="10000"/>
          </a:bodyPr>
          <a:lstStyle/>
          <a:p>
            <a:pPr eaLnBrk="1" hangingPunct="1">
              <a:lnSpc>
                <a:spcPct val="70000"/>
              </a:lnSpc>
              <a:buFont typeface="Wingdings" pitchFamily="2" charset="2"/>
              <a:buNone/>
            </a:pPr>
            <a:r>
              <a:rPr lang="tr-TR" b="1" dirty="0" smtClean="0"/>
              <a:t>Sosyal Değişiklikler</a:t>
            </a:r>
          </a:p>
          <a:p>
            <a:pPr eaLnBrk="1" hangingPunct="1">
              <a:lnSpc>
                <a:spcPct val="70000"/>
              </a:lnSpc>
              <a:buFont typeface="Wingdings" pitchFamily="2" charset="2"/>
              <a:buNone/>
            </a:pPr>
            <a:endParaRPr lang="tr-TR" b="1" dirty="0" smtClean="0"/>
          </a:p>
          <a:p>
            <a:pPr eaLnBrk="1" hangingPunct="1">
              <a:lnSpc>
                <a:spcPct val="80000"/>
              </a:lnSpc>
            </a:pPr>
            <a:r>
              <a:rPr lang="tr-TR" sz="2800" dirty="0" smtClean="0"/>
              <a:t>Aileden kopar, dış çevreye yönelir,</a:t>
            </a:r>
          </a:p>
          <a:p>
            <a:pPr eaLnBrk="1" hangingPunct="1">
              <a:lnSpc>
                <a:spcPct val="80000"/>
              </a:lnSpc>
            </a:pPr>
            <a:r>
              <a:rPr lang="tr-TR" sz="2800" dirty="0" smtClean="0"/>
              <a:t>Arkadaş çevresi oldukça önemlidir,</a:t>
            </a:r>
          </a:p>
          <a:p>
            <a:pPr eaLnBrk="1" hangingPunct="1">
              <a:lnSpc>
                <a:spcPct val="80000"/>
              </a:lnSpc>
            </a:pPr>
            <a:r>
              <a:rPr lang="tr-TR" sz="2800" dirty="0" smtClean="0"/>
              <a:t>Toplumsal olaylara ve politikaya ilgi artar,</a:t>
            </a:r>
          </a:p>
          <a:p>
            <a:pPr eaLnBrk="1" hangingPunct="1">
              <a:lnSpc>
                <a:spcPct val="80000"/>
              </a:lnSpc>
            </a:pPr>
            <a:r>
              <a:rPr lang="tr-TR" sz="2800" dirty="0" smtClean="0"/>
              <a:t>Aileye ve kurallara karşı baş kaldıran davranışlarda bulunur,</a:t>
            </a:r>
          </a:p>
          <a:p>
            <a:pPr eaLnBrk="1" hangingPunct="1">
              <a:lnSpc>
                <a:spcPct val="80000"/>
              </a:lnSpc>
            </a:pPr>
            <a:r>
              <a:rPr lang="tr-TR" sz="2800" dirty="0" smtClean="0"/>
              <a:t>Argo konuşmalar başlayabilir,</a:t>
            </a:r>
          </a:p>
          <a:p>
            <a:pPr eaLnBrk="1" hangingPunct="1">
              <a:lnSpc>
                <a:spcPct val="80000"/>
              </a:lnSpc>
            </a:pPr>
            <a:r>
              <a:rPr lang="tr-TR" sz="2800" dirty="0" smtClean="0"/>
              <a:t>İlgilerde çeşitlenme görülür.</a:t>
            </a:r>
            <a:r>
              <a:rPr lang="tr-TR" dirty="0" smtClean="0"/>
              <a:t> </a:t>
            </a:r>
          </a:p>
        </p:txBody>
      </p:sp>
      <p:pic>
        <p:nvPicPr>
          <p:cNvPr id="13316" name="Picture 5" descr="image007"/>
          <p:cNvPicPr>
            <a:picLocks noChangeAspect="1" noChangeArrowheads="1"/>
          </p:cNvPicPr>
          <p:nvPr/>
        </p:nvPicPr>
        <p:blipFill>
          <a:blip r:embed="rId2" cstate="print"/>
          <a:srcRect/>
          <a:stretch>
            <a:fillRect/>
          </a:stretch>
        </p:blipFill>
        <p:spPr bwMode="auto">
          <a:xfrm>
            <a:off x="5940429" y="188921"/>
            <a:ext cx="3022600"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49379" y="332656"/>
            <a:ext cx="7543800" cy="870992"/>
          </a:xfrm>
        </p:spPr>
        <p:txBody>
          <a:bodyPr/>
          <a:lstStyle/>
          <a:p>
            <a:pPr marL="0" indent="0" algn="ctr">
              <a:buNone/>
            </a:pPr>
            <a:r>
              <a:rPr lang="tr-TR" b="1" dirty="0" smtClean="0">
                <a:solidFill>
                  <a:schemeClr val="tx1"/>
                </a:solidFill>
              </a:rPr>
              <a:t>YANLIŞ ARKADAŞ SEÇİMİ</a:t>
            </a:r>
            <a:endParaRPr lang="tr-TR" b="1" dirty="0">
              <a:solidFill>
                <a:schemeClr val="tx1"/>
              </a:solidFill>
            </a:endParaRPr>
          </a:p>
        </p:txBody>
      </p:sp>
      <p:pic>
        <p:nvPicPr>
          <p:cNvPr id="1026" name="Picture 2" descr="http://www.aktuelpsikoloji.com/images/haber/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356726">
            <a:off x="2005226" y="3610945"/>
            <a:ext cx="1919368" cy="191936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sentezhaber.com/images/haberler/sakarya_ve_kocaelide_suc_orgutune_yonelik_operasyon_h1101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263" y="1124744"/>
            <a:ext cx="3553138"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g.mynet.com/i/101/247538-trabzonkavga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618" y="1268760"/>
            <a:ext cx="2704282" cy="1800200"/>
          </a:xfrm>
          <a:prstGeom prst="rect">
            <a:avLst/>
          </a:prstGeom>
          <a:ln w="38100" cap="sq">
            <a:solidFill>
              <a:schemeClr val="bg2">
                <a:lumMod val="2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765226" y="3105746"/>
            <a:ext cx="1950277" cy="369332"/>
          </a:xfrm>
          <a:prstGeom prst="rect">
            <a:avLst/>
          </a:prstGeom>
          <a:noFill/>
        </p:spPr>
        <p:txBody>
          <a:bodyPr wrap="none" rtlCol="0">
            <a:spAutoFit/>
          </a:bodyPr>
          <a:lstStyle/>
          <a:p>
            <a:r>
              <a:rPr lang="tr-TR" b="1" dirty="0" smtClean="0"/>
              <a:t>KAVGA-ŞİDDET</a:t>
            </a:r>
            <a:endParaRPr lang="tr-TR" b="1" dirty="0"/>
          </a:p>
        </p:txBody>
      </p:sp>
      <p:sp>
        <p:nvSpPr>
          <p:cNvPr id="5" name="Metin kutusu 4"/>
          <p:cNvSpPr txBox="1"/>
          <p:nvPr/>
        </p:nvSpPr>
        <p:spPr>
          <a:xfrm>
            <a:off x="156598" y="5548003"/>
            <a:ext cx="2808312" cy="646331"/>
          </a:xfrm>
          <a:prstGeom prst="rect">
            <a:avLst/>
          </a:prstGeom>
          <a:noFill/>
        </p:spPr>
        <p:txBody>
          <a:bodyPr wrap="square" rtlCol="0">
            <a:spAutoFit/>
          </a:bodyPr>
          <a:lstStyle/>
          <a:p>
            <a:pPr algn="ctr"/>
            <a:r>
              <a:rPr lang="tr-TR" b="1" dirty="0" smtClean="0"/>
              <a:t>ALKOL-MADDE BAĞIMLILIĞI</a:t>
            </a:r>
            <a:endParaRPr lang="tr-TR" b="1" dirty="0"/>
          </a:p>
        </p:txBody>
      </p:sp>
      <p:sp>
        <p:nvSpPr>
          <p:cNvPr id="6" name="Metin kutusu 5"/>
          <p:cNvSpPr txBox="1"/>
          <p:nvPr/>
        </p:nvSpPr>
        <p:spPr>
          <a:xfrm>
            <a:off x="7164288" y="3071793"/>
            <a:ext cx="1601721" cy="369332"/>
          </a:xfrm>
          <a:prstGeom prst="rect">
            <a:avLst/>
          </a:prstGeom>
          <a:noFill/>
        </p:spPr>
        <p:txBody>
          <a:bodyPr wrap="none" rtlCol="0">
            <a:spAutoFit/>
          </a:bodyPr>
          <a:lstStyle/>
          <a:p>
            <a:r>
              <a:rPr lang="tr-TR" b="1" dirty="0" smtClean="0"/>
              <a:t>SUÇ İŞLEME</a:t>
            </a:r>
            <a:endParaRPr lang="tr-TR" b="1" dirty="0"/>
          </a:p>
        </p:txBody>
      </p:sp>
      <p:pic>
        <p:nvPicPr>
          <p:cNvPr id="1032" name="Picture 8" descr="http://www.novinite.com/media/images/2009-03/photo_verybig_1018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5180" y="3779338"/>
            <a:ext cx="2252924" cy="2045656"/>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6084168" y="5824994"/>
            <a:ext cx="2531462" cy="369332"/>
          </a:xfrm>
          <a:prstGeom prst="rect">
            <a:avLst/>
          </a:prstGeom>
          <a:noFill/>
        </p:spPr>
        <p:txBody>
          <a:bodyPr wrap="none" rtlCol="0">
            <a:spAutoFit/>
          </a:bodyPr>
          <a:lstStyle/>
          <a:p>
            <a:r>
              <a:rPr lang="tr-TR" b="1" dirty="0" smtClean="0"/>
              <a:t>KÖTÜ BİR GELECEK</a:t>
            </a:r>
            <a:endParaRPr lang="tr-TR" b="1" dirty="0"/>
          </a:p>
        </p:txBody>
      </p:sp>
    </p:spTree>
    <p:extLst>
      <p:ext uri="{BB962C8B-B14F-4D97-AF65-F5344CB8AC3E}">
        <p14:creationId xmlns:p14="http://schemas.microsoft.com/office/powerpoint/2010/main" val="2476222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62000" y="685800"/>
            <a:ext cx="7543800" cy="1159024"/>
          </a:xfrm>
        </p:spPr>
        <p:style>
          <a:lnRef idx="2">
            <a:schemeClr val="dk1"/>
          </a:lnRef>
          <a:fillRef idx="1">
            <a:schemeClr val="lt1"/>
          </a:fillRef>
          <a:effectRef idx="0">
            <a:schemeClr val="dk1"/>
          </a:effectRef>
          <a:fontRef idx="minor">
            <a:schemeClr val="dk1"/>
          </a:fontRef>
        </p:style>
        <p:txBody>
          <a:bodyPr/>
          <a:lstStyle/>
          <a:p>
            <a:pPr marL="0" indent="0" algn="ctr">
              <a:buNone/>
            </a:pPr>
            <a:r>
              <a:rPr lang="tr-TR" b="1" dirty="0" smtClean="0">
                <a:solidFill>
                  <a:schemeClr val="tx1"/>
                </a:solidFill>
              </a:rPr>
              <a:t>GELECEK PLANLAMA</a:t>
            </a:r>
            <a:endParaRPr lang="tr-TR" b="1" dirty="0">
              <a:solidFill>
                <a:schemeClr val="tx1"/>
              </a:solidFill>
            </a:endParaRPr>
          </a:p>
        </p:txBody>
      </p:sp>
      <p:pic>
        <p:nvPicPr>
          <p:cNvPr id="3074" name="Picture 2" descr="http://www.productivityenhancement.com/pl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8819" y="2204864"/>
            <a:ext cx="3264363"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Metin kutusu 1"/>
          <p:cNvSpPr txBox="1"/>
          <p:nvPr/>
        </p:nvSpPr>
        <p:spPr>
          <a:xfrm>
            <a:off x="1403652" y="5013176"/>
            <a:ext cx="6141837" cy="923330"/>
          </a:xfrm>
          <a:prstGeom prst="rect">
            <a:avLst/>
          </a:prstGeom>
          <a:noFill/>
        </p:spPr>
        <p:txBody>
          <a:bodyPr wrap="square" rtlCol="0">
            <a:spAutoFit/>
          </a:bodyPr>
          <a:lstStyle/>
          <a:p>
            <a:pPr algn="ctr"/>
            <a:r>
              <a:rPr lang="tr-TR" b="1" dirty="0" smtClean="0"/>
              <a:t>Artık yetişkin bir birey oluyoruz ve sorumluluklarımız artıyor. Geleceğimizi </a:t>
            </a:r>
            <a:r>
              <a:rPr lang="tr-TR" b="1" dirty="0"/>
              <a:t>g</a:t>
            </a:r>
            <a:r>
              <a:rPr lang="tr-TR" b="1" dirty="0" smtClean="0"/>
              <a:t>aranti altına almak için gideceğimiz yolu seçmemiz lazım.</a:t>
            </a:r>
            <a:endParaRPr lang="tr-TR" b="1" dirty="0"/>
          </a:p>
        </p:txBody>
      </p:sp>
    </p:spTree>
    <p:extLst>
      <p:ext uri="{BB962C8B-B14F-4D97-AF65-F5344CB8AC3E}">
        <p14:creationId xmlns:p14="http://schemas.microsoft.com/office/powerpoint/2010/main" val="5655627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Slayt Numarası Yer Tutucusu"/>
          <p:cNvSpPr>
            <a:spLocks noGrp="1"/>
          </p:cNvSpPr>
          <p:nvPr>
            <p:ph type="sldNum" sz="quarter" idx="12"/>
          </p:nvPr>
        </p:nvSpPr>
        <p:spPr/>
        <p:txBody>
          <a:bodyPr/>
          <a:lstStyle/>
          <a:p>
            <a:pPr>
              <a:defRPr/>
            </a:pPr>
            <a:fld id="{6D25A3F3-A42B-404C-A3D4-782B99BE3A3C}" type="slidenum">
              <a:rPr lang="tr-TR"/>
              <a:pPr>
                <a:defRPr/>
              </a:pPr>
              <a:t>33</a:t>
            </a:fld>
            <a:endParaRPr lang="tr-TR"/>
          </a:p>
        </p:txBody>
      </p:sp>
      <p:pic>
        <p:nvPicPr>
          <p:cNvPr id="40963" name="Picture 1042" descr="el"/>
          <p:cNvPicPr>
            <a:picLocks noChangeAspect="1" noChangeArrowheads="1" noCrop="1"/>
          </p:cNvPicPr>
          <p:nvPr/>
        </p:nvPicPr>
        <p:blipFill>
          <a:blip r:embed="rId3" cstate="print"/>
          <a:srcRect/>
          <a:stretch>
            <a:fillRect/>
          </a:stretch>
        </p:blipFill>
        <p:spPr bwMode="auto">
          <a:xfrm>
            <a:off x="2714625" y="2786063"/>
            <a:ext cx="3552825" cy="2155825"/>
          </a:xfrm>
          <a:prstGeom prst="rect">
            <a:avLst/>
          </a:prstGeom>
          <a:noFill/>
          <a:ln w="9525">
            <a:noFill/>
            <a:miter lim="800000"/>
            <a:headEnd/>
            <a:tailEnd/>
          </a:ln>
        </p:spPr>
      </p:pic>
      <p:sp>
        <p:nvSpPr>
          <p:cNvPr id="40964" name="Text Box 1043"/>
          <p:cNvSpPr txBox="1">
            <a:spLocks noChangeArrowheads="1"/>
          </p:cNvSpPr>
          <p:nvPr/>
        </p:nvSpPr>
        <p:spPr bwMode="auto">
          <a:xfrm>
            <a:off x="1581154" y="908051"/>
            <a:ext cx="5981700" cy="2246313"/>
          </a:xfrm>
          <a:prstGeom prst="rect">
            <a:avLst/>
          </a:prstGeom>
          <a:noFill/>
          <a:ln w="9525">
            <a:noFill/>
            <a:miter lim="800000"/>
            <a:headEnd/>
            <a:tailEnd/>
          </a:ln>
        </p:spPr>
        <p:txBody>
          <a:bodyPr>
            <a:spAutoFit/>
          </a:bodyPr>
          <a:lstStyle/>
          <a:p>
            <a:pPr algn="ctr">
              <a:spcBef>
                <a:spcPct val="50000"/>
              </a:spcBef>
            </a:pPr>
            <a:r>
              <a:rPr lang="tr-TR" sz="3500">
                <a:solidFill>
                  <a:srgbClr val="FF0000"/>
                </a:solidFill>
                <a:latin typeface="Comic Sans MS" pitchFamily="66" charset="0"/>
              </a:rPr>
              <a:t>DİNLEDİĞİNİZ İÇİN</a:t>
            </a:r>
          </a:p>
          <a:p>
            <a:pPr algn="ctr">
              <a:spcBef>
                <a:spcPct val="50000"/>
              </a:spcBef>
            </a:pPr>
            <a:r>
              <a:rPr lang="tr-TR" sz="3500">
                <a:solidFill>
                  <a:srgbClr val="FF0000"/>
                </a:solidFill>
                <a:latin typeface="Comic Sans MS" pitchFamily="66" charset="0"/>
              </a:rPr>
              <a:t>TEŞEKKÜRLER!!!</a:t>
            </a:r>
          </a:p>
          <a:p>
            <a:pPr algn="ctr">
              <a:spcBef>
                <a:spcPct val="50000"/>
              </a:spcBef>
            </a:pPr>
            <a:endParaRPr lang="tr-TR" sz="3500">
              <a:solidFill>
                <a:srgbClr val="FF0000"/>
              </a:solidFill>
              <a:latin typeface="Comic Sans MS" pitchFamily="66" charset="0"/>
            </a:endParaRPr>
          </a:p>
        </p:txBody>
      </p:sp>
      <p:sp>
        <p:nvSpPr>
          <p:cNvPr id="40965" name="5 Metin kutusu"/>
          <p:cNvSpPr txBox="1">
            <a:spLocks noChangeArrowheads="1"/>
          </p:cNvSpPr>
          <p:nvPr/>
        </p:nvSpPr>
        <p:spPr bwMode="auto">
          <a:xfrm>
            <a:off x="2571750" y="5572125"/>
            <a:ext cx="3643313" cy="1016000"/>
          </a:xfrm>
          <a:prstGeom prst="rect">
            <a:avLst/>
          </a:prstGeom>
          <a:noFill/>
          <a:ln w="9525">
            <a:noFill/>
            <a:miter lim="800000"/>
            <a:headEnd/>
            <a:tailEnd/>
          </a:ln>
        </p:spPr>
        <p:txBody>
          <a:bodyPr>
            <a:spAutoFit/>
          </a:bodyPr>
          <a:lstStyle/>
          <a:p>
            <a:pPr algn="ctr"/>
            <a:r>
              <a:rPr lang="tr-TR" sz="2000" b="1">
                <a:latin typeface="Calibri" pitchFamily="34" charset="0"/>
              </a:rPr>
              <a:t>İSMAİL ERSOY</a:t>
            </a:r>
          </a:p>
          <a:p>
            <a:pPr algn="ctr"/>
            <a:r>
              <a:rPr lang="tr-TR" sz="2000">
                <a:latin typeface="Calibri" pitchFamily="34" charset="0"/>
              </a:rPr>
              <a:t>OKUL REHBER ÖĞRETMENİ</a:t>
            </a:r>
          </a:p>
          <a:p>
            <a:pPr algn="ctr"/>
            <a:endParaRPr lang="tr-TR" sz="2000">
              <a:latin typeface="Calibri"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3010" name="Picture 2" descr="C:\Users\Cumalı\Desktop\ERGENLİK DÖNEMİ SEMİNERİ\1E54A922-A28E-46EC-87A3-454F568B537B-310x165.jpeg"/>
          <p:cNvPicPr>
            <a:picLocks noChangeAspect="1" noChangeArrowheads="1"/>
          </p:cNvPicPr>
          <p:nvPr/>
        </p:nvPicPr>
        <p:blipFill>
          <a:blip r:embed="rId2"/>
          <a:srcRect/>
          <a:stretch>
            <a:fillRect/>
          </a:stretch>
        </p:blipFill>
        <p:spPr bwMode="auto">
          <a:xfrm>
            <a:off x="0" y="0"/>
            <a:ext cx="9130384"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5058" name="Picture 2" descr="C:\Users\Cumalı\Desktop\ERGENLİK DÖNEMİ SEMİNERİ\images.jpg"/>
          <p:cNvPicPr>
            <a:picLocks noChangeAspect="1" noChangeArrowheads="1"/>
          </p:cNvPicPr>
          <p:nvPr/>
        </p:nvPicPr>
        <p:blipFill>
          <a:blip r:embed="rId2"/>
          <a:srcRect/>
          <a:stretch>
            <a:fillRect/>
          </a:stretch>
        </p:blipFill>
        <p:spPr bwMode="auto">
          <a:xfrm>
            <a:off x="0" y="0"/>
            <a:ext cx="910006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4034" name="Picture 2" descr="C:\Users\Cumalı\Desktop\ERGENLİK DÖNEMİ SEMİNERİ\ergen.jpg"/>
          <p:cNvPicPr>
            <a:picLocks noChangeAspect="1" noChangeArrowheads="1"/>
          </p:cNvPicPr>
          <p:nvPr/>
        </p:nvPicPr>
        <p:blipFill>
          <a:blip r:embed="rId2"/>
          <a:srcRect/>
          <a:stretch>
            <a:fillRect/>
          </a:stretch>
        </p:blipFill>
        <p:spPr bwMode="auto">
          <a:xfrm>
            <a:off x="-3462338" y="-1933575"/>
            <a:ext cx="16068676" cy="1072515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492896"/>
            <a:ext cx="8229600" cy="1143000"/>
          </a:xfrm>
        </p:spPr>
        <p:txBody>
          <a:bodyPr>
            <a:noAutofit/>
          </a:bodyPr>
          <a:lstStyle/>
          <a:p>
            <a:r>
              <a:rPr lang="tr-TR" b="1" i="1" dirty="0" smtClean="0">
                <a:solidFill>
                  <a:schemeClr val="bg1"/>
                </a:solidFill>
              </a:rPr>
              <a:t>DİNLEDİĞİNİZ İÇİN </a:t>
            </a:r>
            <a:br>
              <a:rPr lang="tr-TR" b="1" i="1" dirty="0" smtClean="0">
                <a:solidFill>
                  <a:schemeClr val="bg1"/>
                </a:solidFill>
              </a:rPr>
            </a:br>
            <a:r>
              <a:rPr lang="tr-TR" b="1" i="1" dirty="0" smtClean="0">
                <a:solidFill>
                  <a:schemeClr val="bg1"/>
                </a:solidFill>
              </a:rPr>
              <a:t>TEŞEKKÜR EDERİZ…</a:t>
            </a:r>
            <a:endParaRPr lang="tr-TR" b="1" i="1" dirty="0">
              <a:solidFill>
                <a:schemeClr val="bg1"/>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6093304"/>
            <a:ext cx="110331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411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51520" y="0"/>
            <a:ext cx="7056784" cy="908720"/>
          </a:xfrm>
        </p:spPr>
        <p:txBody>
          <a:bodyPr/>
          <a:lstStyle/>
          <a:p>
            <a:pPr algn="ctr" fontAlgn="auto">
              <a:spcAft>
                <a:spcPts val="0"/>
              </a:spcAft>
              <a:defRPr/>
            </a:pPr>
            <a:r>
              <a:rPr lang="tr-TR" dirty="0" smtClean="0">
                <a:solidFill>
                  <a:srgbClr val="FF0000"/>
                </a:solidFill>
                <a:effectLst/>
              </a:rPr>
              <a:t>ERGENLİK DÖNEMİ</a:t>
            </a:r>
          </a:p>
        </p:txBody>
      </p:sp>
      <p:sp>
        <p:nvSpPr>
          <p:cNvPr id="18434" name="AutoShape 2" descr="data:image/jpeg;base64,/9j/4AAQSkZJRgABAQAAAQABAAD/2wBDAAkGBwgHBgkIBwgKCgkLDRYPDQwMDRsUFRAWIB0iIiAdHx8kKDQsJCYxJx8fLT0tMTU3Ojo6Iys/RD84QzQ5Ojf/2wBDAQoKCg0MDRoPDxo3JR8lNzc3Nzc3Nzc3Nzc3Nzc3Nzc3Nzc3Nzc3Nzc3Nzc3Nzc3Nzc3Nzc3Nzc3Nzc3Nzc3Nzf/wAARCACKALwDASIAAhEBAxEB/8QAHAAAAgMBAQEBAAAAAAAAAAAABQYDBAcCAQAI/8QAPxAAAgEDAwIEAwcBBQYHAAAAAQIDAAQRBRIhBjETIkFRYXGBBxQyQpGhsSMVUmJy0RYzNFPB4SQ1NkNEkvD/xAAZAQADAQEBAAAAAAAAAAAAAAACAwQBAAX/xAAmEQACAgMAAgIBBAMAAAAAAAAAAQIRAxIhBDEiQRMFIzJRM0Jh/9oADAMBAAIRAxEAPwCVwZlMec7ht/WlwdHjxJF8JQi8hj2xTGGwynsc9xXs11I7LEW2ZOAfeo/06C0bKfNk1JASLpNPC2xqoQn8VVz0HbSEs2e/oK+6j65g02FrTS5FuLwHaZMZRPfHvSNd9Wa7dtum1CXAPCphQP0FXVFEnWH9V6GnhZvukJeP0IbJpcu9LnsCVmjZfXkVD/b2q8/+On57+auJ9XvrtVju7h5UXsG9KxtGoNwLt0ofKgN6TgCjtvcRTaRhGBZVww9qAXhy+PhQRQdldDg5FF9NuJbUfelcq4Pkx3HxodBEc7iOAexqxceREB9TnHtWS7wOKaVl+LVnW4BLMefU1qP2f3JvbnZnP9Nj+1YxnLhsfKtY+yIltVwf+U38UnLBahwk9hy12LdbNGuc47D1pGfSHuG9h8aftUm2XzqO4GPlQlz4jcAAZqBuj0YK+i/D0/GmHydykMCD2I9a0rQ5RfWaM+DInDr7/wD7vSwi4yM1Z02/On3iyKcoThlrNr9nZMdrg8xwLJEBwWX8NQuGUHP4hx8xUUN+sU6AY8KVd6H+RV272lFkXse5FciO2mCrk+DP3HhTn37N6frVCS5azuW2khXO4H2+NEbuFZreS3PY+ZD7etLt5I8sLRtkzRnHzI/1rhqVhC4mSTKnARgcD2PtQgTFXaAt5oxujbPce30qCG9MsbxljuHY/H0qtdStIFnXOQeR8RXBqJanl3rvz5W7n2NUJGTdiQEkeo9a+M2xxyPDkGR8/auHZVO07BjtmsCo4u8rEzDjApK6y1iWGBbSN8SyDzEHlVpz1RtlnK3stZdqsglkuJ5slncKuR2HrVXgNqDRN5UU5IBEkHFeVdWxmuEeW2t5WRPxkKSF+ZqJrdlG4lcfOr9k/sj0f9FfFeV0QRXNaCWLS4aBzg+Vhhh8Kuz2JZw+cjv86FUWsbkm2CsckHHNcai4CBCI2jAww83vQ+YCScA5ABOKuhZbyCRoRkRdz86jexuBa/fHiYQ527z2JpCpMqSckUgmXUD3Nap9jiFtaxjvC/8AFZdGwV88dq177EVB1oZ/5DUUk5KhTkkxn1xfDu5m9Wbj5UJHJpj6zgEV6So4ZQaWM7TXmZFTo9TC1KKaLUYOCAOageOR3xg8c17b3P8AUIPtVXU9aitkMagtIR+WhQ1jDp1wbi1+7k4ni5jJPrR/SNRSeIwynB/CQe4rK7S6u3uUud2zacge4ppt9QWO4S6ibCyN5x7N61zVE+THY3yja+G/I1A9Yt9h8VQQMAPjv8D9KKzzeJCJkyzIo3gfmX3qvdYljA42sMqaFsXHgmXeY5xMvlz5Wx+Vq4MuGG44SXg57Kwq/qEKqSjDCPwW/g0GZHdJIW4lU/uP9RWp2MJWyUeMeUocgexr2CcPGCY1J9cnt8KgSVpIlnUEsnlkHvVeeKVZCYVdkbzDBrTS7rALWMox+XmlLpfpS86sNzKJIoYIn2Et/wBPjTxiIki5fbDsbcfoaIdMaevT/SdrFM8iTOTJIIhklmOQAP2FH48qg6BnC3Yf0XRbDRdNFnbRIBt87FR5j6mlfqPSdIkWRmtIRJ38qAfWq9p1ZfRaxPp0i/egvdGXw54vmp7/AEqXW5UlRHHlLrkg8YrcuyNxRTZmOsaPbhpDEccnHFK1xC0LFT6U66n4is/Ix7UMtOntR1+d4tMt/FeNdzsThVHpk1V4+SXpg+VgjrshWq1aEBW+Yry9tJrO4kt7hNkkbYYVd0y0f71Ck0bKH58wIzVUpKKs8yMW5Uh90rS4tP8As1l1CVc3F/L5T7KM4H7UPuZkl6FERGGSbt9afx07LJ0LBbZJZMuq/A0o9eWaaRpljYou0uNzVBtJuz18EFdGcLCwckdq2f7EUxqwJ9IGrNbbTmntJHQZx7Vq32Nw+Hfg4/8AaYVZCdkHk4vxyHLrqMDwZPdSKRZWP5fSmv7T72a3+6RQxliQzE44FZ7FqHdbpgvPr6VBnXyZZ4rrGrCBkwpx3x6UGuIx4rO5zmisURk5TkEdxQ6+t5fFChfM3FKXsqk0UWunYlUkWNBwXY17a6zDay+C18JY3OG4wQfQ1HDBGL4m6hJjj4BYcZ96F3mko91JKJN0W7ygDk59KojGLXSfJOX0jW+nNXEiLFIQWQcH0Yf96JyFYXCjHgyE+Gf7p9Qazfp5rizij3+Vk/3ee+32p9iuUu7LeOUbAYf3GqOapma/ZFqcII86gqeOaX54Sr7s/wBSPGT7r6H6UxwzCcG3l/3iHB+IoZfQmCXAwdvP+ZT3FYmcAN/3S+U4xFceUj+63rUkkiwuUZmHqMVzqNuGidI2yAN0bH9q+sri3uLaN5z5wMH6Uz2aFrOyi1G9jt52IjPnOD3I5pnvpkgBaVMq3Ix+UjtilrSwx1myCsy/1CTj1GDxTXqtt/T3d8DPNdhj+3aCbV0xK07Q3fqqXXrnxGbOQzHljjAP6Ck/rnqJ7/XJ0iUrCh2ADgmtR1R5E06cWzxpKkO7BbzY98elYTe7munLnJLE5PenY/lK5DIpVwtahBHZtGjXALTRCRXjk3KM/lYehrQXefpn7PNHu7F44jeOJbptm4tu/wBKzV9rxgMgyOM079A61LPZy6ZqYWbT9PXx49/LKB+UfD1qhta2KlilsghcW1pp0a6i+mi8uXTIe4XAAPPHpQy9a11m/wBMntgFlMyxyRAYI5zTL071KnUA1OC4hBjtz4iHHdT2Hwxil3SbeE9eWMdvnaZN5x2+VTfK6ZuqX0bPHGqwrGB5QMAVj/2tzxza5Ag5MSHI+orYSSBn2oJq2i2GpvmWCNnPBYjmmsDDkUJNsyTS4poNJaZYyfFOAMelaN9lVu8Vzl12nwzXmp6bbWSx28KgKo7Ud6Kt2jui5GBsNFhlTpiPMe/yL/XWnNe6O8sS5lgBcfEetYFePJLFLcIN0aHBZvf4Cv1BIoZGBHcVjnX2grp2ptFZoqW1wu/YF7t2NMyJJ7CvHm2tAT9n3iXFnIXBKLKQhPtTVe6RvCyqv/apOmtL+6adArYDnJKj0yaMXqlbbam4Z9dvFQye0rLupUJkmkNI28Hip7XQ4OGkGSKsT3RibwXG0j1966jugF4NdbHRiDdXsmVd8PZf2NVdG1VrWfBAIPlkQ/mozJIJUI4IpX1S3e2uTLEOPX41mthONoar5jGY7q2O6MjyN6MPY/EVbEsd7aLIvLDjHsaBaLqUckJimO6J+49j7/OpUmazu5Iy3kbG4/waU1TJ3For30YVZBwQMke4z3H60uSSmCR0RCVJyPrTVqMkZCzp+ZsMvsexpevbctOTHyuPftRxZwetbtbTW9Mkc4VrgRnP+IEf6U+arcx29szTZ9sKuTWUdTMUSxKEhvvcZBHfOa1W+z4G9l3MB++KZi5iAl3JRn3UmsWKQSpBIBcykK7bSrBPUZrOrdFnugkuWjQnDY5x8aZOrLg3d44uIlCqSFOO5pbsEAvVIO1BnOTxijxvhakqR7fWwjB2/hPY1e6QDzyajY2yZmmh7k9lB5FUbyYBH5yASR8qM/Y3JFJ1XOkxG+W3bw8+pBBI/Smwi5Y2Jz51jnFIdNK0k9N9ISmbH3u788p9uOBSr0LN43X1mWOR5wP0p467lkewkjj7KMDFZh0ve/2b1TY3MhwizhWOPQnFLh1gN2mz9DXHkSqtsNzE9hipr1h2zxXFuv8ASYj2rW+iK4ANTUz3wA96bOnofDAOMHFBIbbxbwtj1pqsU8Ne2OK3EuiM0rVFykLrt1OqxBhnZEP5p1mvIYeGbn4Vn3XUyz3SSoPKUx8qbmvUHxI/uIWpteu7aTwldgFyeKpQ9damJhHJDJszgknP7VHNYJdyeKGYOo9D3FfabpitdkyDcKkVJHrOglDcS6lvuZFCjGEBHNRLM6MQ2eKLlYo4gAqj07igt5Kok25HftWGpliK6OcZ4zUV4RMhHrUcI3Dcnp6VO0RYBsc47UNh2BY99pOGXJU9xRaWQSQo2QQq4B/wHv8ApVe5hJHwqOycgPAx9PL8qGQEolgSmW2lTdlgu7n3WoWG87uOahtGKXZz2YMCfpVd7rwgi+65/euSESVBv+zW1bV9Mt0XKJcCWT2CqM/zitHu4vGttu7YSO/zpZ6PXdeXJPpGByPjTLe3AhiBYYGcZpmH/EKmvmZd1bZCJDEFztJYtjJNJUkW0NsU492Fal1BGtzlRycmk3V7MW0BOKGDp0WQlwS71iY3yecVF0xfNp/UenXSNtaO4TLewJwf2NWLhcsf4qp90BmVgMAHzV6WJpRpnn+Vjk5bI/SusWUU0BcgFSMisQ6xsTp994kQwokD8fOte6H1dNd6YVXcPcWw8KX6AYP6Un9d6d4sTnaCQfbuKk/hktBwe0KNANwHs7eTOd8SnI+VW7GTerKPasf6d6/FhbRaZq4b+iNqTgZBX0zWndIajb6oHktJlljwOVPrXSjJS/4Za1r7GK0t9rZxjJru+vvBXw0PzIru4l8CEse/oKX7uYknnk1RjjRLLp5eXbckml7V5VnUoTz3FW9Vn8K23Z9eaWri5Mjq2fXvRzVqg8fxaaObchA4Y844oRf6tKpCqRGvPI7mi+pwSRDcv514+tVrDQrfek99vlk9FY4UfSoUkn8j0oyvoBSS9vpdlpHNM5/ujgfM0W0/pO98QT6nKVA5WJG5+ppsimhhgaGFERWGMKMV40+UAHbGPlXSn9IJ2wWqC3k2YO0cVOr8cdq+nwx/61EpwOP3pQa4R3IHpQxj4dzGw4JbFEJWxkGhd4wDoR6HNccziaTbeRFe2TxQXUJSbjA7KoFX5pD4+c8IP3oVMwMrlu5NNhAnl7Na6RnEct0Tz5FAH1q1rOoBtMnUHEyHIX4VU6TAIuzt58oz+tWLrTt8zSMB5u9BC9EkY62dnFlCt1ZJM6ebGQMUpdTW0gmO9Dt9BitCsbdbeEAnygcVUu7a3uJMui5rtPsyE0mYzLpsm5mZSoJ9Rioo7JlcErkZ45rVr7Q4p05Uc+1Ltx0vJFNvhbIHOCM0ayNDNky19lolsdamj8JlguosEntuXsf5pj6jsxM8i4zuGOag0E/d2i8RVVlbvTBrEQYZAHPrXOWyEN1O0YD1VpLQzybV5B447itK+weLw9Lv2IIzKP4oX1Xp6yEtt5zTJ9mdq+naNcuylPFkyAfbFOx5NoasVlx92Q26jcF5cA+VfjQO9m2vHngE1ckfcGYnk0H1ZyIlf2NVJUiYr9RPjT2I96X7CMywI/Jw3Jotr0gfSN9VdNTZpULY5Y5zXBx9BDU13KicHam4Z+FUrpmGCOAe9ca9cn7ncMp5CKgI9DnNcOzGyiDndJsBYfOps+L/AGRV4+TurOopVPBPPzqccLy2c1RisNSlQPDZyNGR+M4A/eilnpqRQu2p3AWQjyohyF+ZqVl9EDSoFyTivBaX08QkitnMZ7N2zRnSNGtrjSN1yPEklU7ZPUe2P2oLpuvT26iyumwImK59TisBt3SBl4Li2OJ4pIz/AI1x+9D2Zmbc5+QFaLBfW91AUuFSZT33jIqtN07pN7H/AEVMD+hjOcfSsUkDJtezOZUJyfXuapGHk5pt1rp290zLuniwekqdvr7UCePzds02MgaTNH6OXyXTY/MKPOu5uBSVo2u/2VHLGbdpfEbdkNjFEh1nbhvPZS//AGFBinFREThJy4MEwPA+FU5QEwcUIfrC0b/40w+oqCXqmzZRiCYUTyI5Y5B5ZQMZxX2UYHIFLX+0tq7YEU2f8tTw6g1ycRwTAH1IpTmEoNewrceCnPlo3KwnskcDOVpRmtpZTulmKr7CrM+smGJIIzhFGB70WN/2DOP9Fi6sbd5d9zggEeWrsci+BsiAVVGABSw+oPJIu4nlhR20OVBPaqcKtict0TMcJ7UM1Hz2j47ir8pwpz+tUHwysh9RVZOA7+USaC/PKnmui3hWFrGO4jBNVWBeyvbcjlZQMfOpNQciVlXnYgGBWmpkN4rTWEKetxcAY+HajLwxxMzzKD2CJ8q6tbS3VYWlG9rdQIwTwD6mh+uX4giLFsse1SZ81/CJZ4+DuzCLa+sUJSXCgcACli81G61q/itLUlRK+zcP3/audH0+bWZhJcMy2inJ93+ApvsbC106WGVI1jWFTsX4n1PxxSfxaRtlP5UnUfYz21qlnYRxZxtQKPoKy/qmNoNZnYoQkp3KccH3rRv7Tgni8sgJA5B9KC2tnB1JpEpmXszGNx3Ug0qLVmK/bFXR3vPNJCrPCDgjPr8KO2uohpclgr+uCQT9KpaLMtqxtyozExVh8c96YGg0/UQBNGA+eGXhhWS6xgQstRWQbHKsrcFWHeqtx03oV1KZnt2jZu4QkD9KHyaLe2j5t5BcoOwJww/1rv77fQ/03j5FYBKEW+MTy5xyTioySexNdVwe9LY1HLMR70Q0vRrzUjuUFIR3Y8UNP40/zCtZ0wAaTGAABsHajirF5ZOK4LcdjZaYgGzfJjljUMl/yVUgVLq/43pdmJ3d6PVAJWrCb3/Pmbiqsl5Gc8j9KFXBOTyarZOe5okjdUHYpVaVMnPmGKZ7SYBcGke1J3Rcn8a/zTlafjNUYP5EmdcLrtlCp7elD5AY2y3PtV1/wH5VTuPwD61YSAWeMpqso7LMqMPmDURw+psx7Llv0qe9/wCLtPl/1quv/ESfT+ayT4avZbfxTIsak89x7mh+uaRdzh5WBOMCNBzk0d07nUDn3pikAOCQOASK8lyalZ68eJIV+n7efTtIjW+XY6khV9xmodUvzMNq9hV/Wydi8n1pfk70Tm5dZ0YqLK8k8yhyjHIU8D1NaJ0vbtY9PoG/GVyRWd2nMozz5jWn6Z/5Z9K58OyejLOpZJLfqi4eE8NtJHtRDTdQnlTe8ZBB/GKpdWf+oJv8q1V0cn7qefU0cktbNQ/6TrobyXQGR2NFTeWDndjv8KQbcnC8nsavxMdnc/rSTnBM/9k="/>
          <p:cNvSpPr>
            <a:spLocks noChangeAspect="1" noChangeArrowheads="1"/>
          </p:cNvSpPr>
          <p:nvPr/>
        </p:nvSpPr>
        <p:spPr bwMode="auto">
          <a:xfrm>
            <a:off x="63500" y="-889000"/>
            <a:ext cx="2495550" cy="1838325"/>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8436" name="Picture 4" descr="http://www.ciltproblemleri.com/wp-content/uploads/ergenlik.jpg"/>
          <p:cNvPicPr>
            <a:picLocks noChangeAspect="1" noChangeArrowheads="1"/>
          </p:cNvPicPr>
          <p:nvPr/>
        </p:nvPicPr>
        <p:blipFill>
          <a:blip r:embed="rId3" cstate="print"/>
          <a:srcRect/>
          <a:stretch>
            <a:fillRect/>
          </a:stretch>
        </p:blipFill>
        <p:spPr bwMode="auto">
          <a:xfrm rot="490573">
            <a:off x="378341" y="4372822"/>
            <a:ext cx="2521983" cy="2286000"/>
          </a:xfrm>
          <a:prstGeom prst="rect">
            <a:avLst/>
          </a:prstGeom>
          <a:noFill/>
        </p:spPr>
      </p:pic>
      <p:sp>
        <p:nvSpPr>
          <p:cNvPr id="18438" name="AutoShape 6" descr="http://img411.imageshack.us/img411/8581/ergen.jpg"/>
          <p:cNvSpPr>
            <a:spLocks noChangeAspect="1" noChangeArrowheads="1"/>
          </p:cNvSpPr>
          <p:nvPr/>
        </p:nvSpPr>
        <p:spPr bwMode="auto">
          <a:xfrm>
            <a:off x="155575" y="-2057400"/>
            <a:ext cx="5715000" cy="428625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8440" name="Picture 8" descr="http://www.gorgoda.com/yukleme/ergenlik-233x300.jpg"/>
          <p:cNvPicPr>
            <a:picLocks noChangeAspect="1" noChangeArrowheads="1"/>
          </p:cNvPicPr>
          <p:nvPr/>
        </p:nvPicPr>
        <p:blipFill>
          <a:blip r:embed="rId4" cstate="print"/>
          <a:srcRect/>
          <a:stretch>
            <a:fillRect/>
          </a:stretch>
        </p:blipFill>
        <p:spPr bwMode="auto">
          <a:xfrm rot="19605394">
            <a:off x="5878587" y="3444252"/>
            <a:ext cx="2685869" cy="2916174"/>
          </a:xfrm>
          <a:prstGeom prst="rect">
            <a:avLst/>
          </a:prstGeom>
          <a:noFill/>
        </p:spPr>
      </p:pic>
      <p:pic>
        <p:nvPicPr>
          <p:cNvPr id="18442" name="Picture 10" descr="http://t0.gstatic.com/images?q=tbn:ANd9GcTlr_OonBu5FZuu9mVfQUS2Zx6GpbkxiZJJGabF93V5DFjzoGXI4vEydDcP"/>
          <p:cNvPicPr>
            <a:picLocks noChangeAspect="1" noChangeArrowheads="1"/>
          </p:cNvPicPr>
          <p:nvPr/>
        </p:nvPicPr>
        <p:blipFill>
          <a:blip r:embed="rId5" cstate="print"/>
          <a:srcRect/>
          <a:stretch>
            <a:fillRect/>
          </a:stretch>
        </p:blipFill>
        <p:spPr bwMode="auto">
          <a:xfrm rot="20243764">
            <a:off x="260369" y="1317537"/>
            <a:ext cx="2466975" cy="1847851"/>
          </a:xfrm>
          <a:prstGeom prst="rect">
            <a:avLst/>
          </a:prstGeom>
          <a:noFill/>
        </p:spPr>
      </p:pic>
      <p:pic>
        <p:nvPicPr>
          <p:cNvPr id="18444" name="Picture 12" descr="http://www.cocukendokrindiyabet.org/assets/ergenlik/ergenlik4.jpg"/>
          <p:cNvPicPr>
            <a:picLocks noChangeAspect="1" noChangeArrowheads="1"/>
          </p:cNvPicPr>
          <p:nvPr/>
        </p:nvPicPr>
        <p:blipFill>
          <a:blip r:embed="rId6" cstate="print"/>
          <a:srcRect/>
          <a:stretch>
            <a:fillRect/>
          </a:stretch>
        </p:blipFill>
        <p:spPr bwMode="auto">
          <a:xfrm rot="20731035">
            <a:off x="2885888" y="1382031"/>
            <a:ext cx="2867025" cy="2724151"/>
          </a:xfrm>
          <a:prstGeom prst="rect">
            <a:avLst/>
          </a:prstGeom>
          <a:noFill/>
        </p:spPr>
      </p:pic>
      <p:pic>
        <p:nvPicPr>
          <p:cNvPr id="18446" name="Picture 14" descr="http://www.psikologankara.net/wp-content/uploads/2011/04/ergenlik-psikolojik-problemler.jpg"/>
          <p:cNvPicPr>
            <a:picLocks noChangeAspect="1" noChangeArrowheads="1"/>
          </p:cNvPicPr>
          <p:nvPr/>
        </p:nvPicPr>
        <p:blipFill>
          <a:blip r:embed="rId7" cstate="print"/>
          <a:srcRect/>
          <a:stretch>
            <a:fillRect/>
          </a:stretch>
        </p:blipFill>
        <p:spPr bwMode="auto">
          <a:xfrm rot="20011464">
            <a:off x="6131508" y="574121"/>
            <a:ext cx="2000250" cy="2990850"/>
          </a:xfrm>
          <a:prstGeom prst="rect">
            <a:avLst/>
          </a:prstGeom>
          <a:noFill/>
        </p:spPr>
      </p:pic>
      <p:pic>
        <p:nvPicPr>
          <p:cNvPr id="18448" name="Picture 16" descr="http://www.turkmedikal.net/img/yazilar/20070226012711_sivilceler.jpg"/>
          <p:cNvPicPr>
            <a:picLocks noChangeAspect="1" noChangeArrowheads="1"/>
          </p:cNvPicPr>
          <p:nvPr/>
        </p:nvPicPr>
        <p:blipFill>
          <a:blip r:embed="rId8" cstate="print"/>
          <a:srcRect/>
          <a:stretch>
            <a:fillRect/>
          </a:stretch>
        </p:blipFill>
        <p:spPr bwMode="auto">
          <a:xfrm rot="20504498">
            <a:off x="3272945" y="4237949"/>
            <a:ext cx="2381250" cy="23050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anim calcmode="lin" valueType="num">
                                      <p:cBhvr additive="base">
                                        <p:cTn id="7" dur="1000" fill="hold"/>
                                        <p:tgtEl>
                                          <p:spTgt spid="18442"/>
                                        </p:tgtEl>
                                        <p:attrNameLst>
                                          <p:attrName>ppt_x</p:attrName>
                                        </p:attrNameLst>
                                      </p:cBhvr>
                                      <p:tavLst>
                                        <p:tav tm="0">
                                          <p:val>
                                            <p:strVal val="0-#ppt_w/2"/>
                                          </p:val>
                                        </p:tav>
                                        <p:tav tm="100000">
                                          <p:val>
                                            <p:strVal val="#ppt_x"/>
                                          </p:val>
                                        </p:tav>
                                      </p:tavLst>
                                    </p:anim>
                                    <p:anim calcmode="lin" valueType="num">
                                      <p:cBhvr additive="base">
                                        <p:cTn id="8" dur="1000" fill="hold"/>
                                        <p:tgtEl>
                                          <p:spTgt spid="184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 presetClass="entr" presetSubtype="10" fill="hold" nodeType="after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checkerboard(across)">
                                      <p:cBhvr>
                                        <p:cTn id="12" dur="1000"/>
                                        <p:tgtEl>
                                          <p:spTgt spid="18436"/>
                                        </p:tgtEl>
                                      </p:cBhvr>
                                    </p:animEffect>
                                  </p:childTnLst>
                                </p:cTn>
                              </p:par>
                            </p:childTnLst>
                          </p:cTn>
                        </p:par>
                        <p:par>
                          <p:cTn id="13" fill="hold">
                            <p:stCondLst>
                              <p:cond delay="2000"/>
                            </p:stCondLst>
                            <p:childTnLst>
                              <p:par>
                                <p:cTn id="14" presetID="4" presetClass="entr" presetSubtype="16" fill="hold" nodeType="afterEffect">
                                  <p:stCondLst>
                                    <p:cond delay="0"/>
                                  </p:stCondLst>
                                  <p:childTnLst>
                                    <p:set>
                                      <p:cBhvr>
                                        <p:cTn id="15" dur="1" fill="hold">
                                          <p:stCondLst>
                                            <p:cond delay="0"/>
                                          </p:stCondLst>
                                        </p:cTn>
                                        <p:tgtEl>
                                          <p:spTgt spid="18444"/>
                                        </p:tgtEl>
                                        <p:attrNameLst>
                                          <p:attrName>style.visibility</p:attrName>
                                        </p:attrNameLst>
                                      </p:cBhvr>
                                      <p:to>
                                        <p:strVal val="visible"/>
                                      </p:to>
                                    </p:set>
                                    <p:animEffect transition="in" filter="box(in)">
                                      <p:cBhvr>
                                        <p:cTn id="16" dur="1000"/>
                                        <p:tgtEl>
                                          <p:spTgt spid="18444"/>
                                        </p:tgtEl>
                                      </p:cBhvr>
                                    </p:animEffect>
                                  </p:childTnLst>
                                </p:cTn>
                              </p:par>
                            </p:childTnLst>
                          </p:cTn>
                        </p:par>
                        <p:par>
                          <p:cTn id="17" fill="hold">
                            <p:stCondLst>
                              <p:cond delay="3000"/>
                            </p:stCondLst>
                            <p:childTnLst>
                              <p:par>
                                <p:cTn id="18" presetID="3" presetClass="entr" presetSubtype="10" fill="hold" nodeType="afterEffect">
                                  <p:stCondLst>
                                    <p:cond delay="0"/>
                                  </p:stCondLst>
                                  <p:childTnLst>
                                    <p:set>
                                      <p:cBhvr>
                                        <p:cTn id="19" dur="1" fill="hold">
                                          <p:stCondLst>
                                            <p:cond delay="0"/>
                                          </p:stCondLst>
                                        </p:cTn>
                                        <p:tgtEl>
                                          <p:spTgt spid="18448"/>
                                        </p:tgtEl>
                                        <p:attrNameLst>
                                          <p:attrName>style.visibility</p:attrName>
                                        </p:attrNameLst>
                                      </p:cBhvr>
                                      <p:to>
                                        <p:strVal val="visible"/>
                                      </p:to>
                                    </p:set>
                                    <p:animEffect transition="in" filter="blinds(horizontal)">
                                      <p:cBhvr>
                                        <p:cTn id="20" dur="1000"/>
                                        <p:tgtEl>
                                          <p:spTgt spid="18448"/>
                                        </p:tgtEl>
                                      </p:cBhvr>
                                    </p:animEffect>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18446"/>
                                        </p:tgtEl>
                                        <p:attrNameLst>
                                          <p:attrName>style.visibility</p:attrName>
                                        </p:attrNameLst>
                                      </p:cBhvr>
                                      <p:to>
                                        <p:strVal val="visible"/>
                                      </p:to>
                                    </p:set>
                                    <p:anim calcmode="lin" valueType="num">
                                      <p:cBhvr additive="base">
                                        <p:cTn id="24" dur="1000" fill="hold"/>
                                        <p:tgtEl>
                                          <p:spTgt spid="18446"/>
                                        </p:tgtEl>
                                        <p:attrNameLst>
                                          <p:attrName>ppt_x</p:attrName>
                                        </p:attrNameLst>
                                      </p:cBhvr>
                                      <p:tavLst>
                                        <p:tav tm="0">
                                          <p:val>
                                            <p:strVal val="1+#ppt_w/2"/>
                                          </p:val>
                                        </p:tav>
                                        <p:tav tm="100000">
                                          <p:val>
                                            <p:strVal val="#ppt_x"/>
                                          </p:val>
                                        </p:tav>
                                      </p:tavLst>
                                    </p:anim>
                                    <p:anim calcmode="lin" valueType="num">
                                      <p:cBhvr additive="base">
                                        <p:cTn id="25" dur="1000" fill="hold"/>
                                        <p:tgtEl>
                                          <p:spTgt spid="18446"/>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2" presetClass="entr" presetSubtype="8" fill="hold" nodeType="afterEffect">
                                  <p:stCondLst>
                                    <p:cond delay="0"/>
                                  </p:stCondLst>
                                  <p:childTnLst>
                                    <p:set>
                                      <p:cBhvr>
                                        <p:cTn id="28" dur="1" fill="hold">
                                          <p:stCondLst>
                                            <p:cond delay="0"/>
                                          </p:stCondLst>
                                        </p:cTn>
                                        <p:tgtEl>
                                          <p:spTgt spid="18440"/>
                                        </p:tgtEl>
                                        <p:attrNameLst>
                                          <p:attrName>style.visibility</p:attrName>
                                        </p:attrNameLst>
                                      </p:cBhvr>
                                      <p:to>
                                        <p:strVal val="visible"/>
                                      </p:to>
                                    </p:set>
                                    <p:anim calcmode="lin" valueType="num">
                                      <p:cBhvr additive="base">
                                        <p:cTn id="29" dur="1000" fill="hold"/>
                                        <p:tgtEl>
                                          <p:spTgt spid="18440"/>
                                        </p:tgtEl>
                                        <p:attrNameLst>
                                          <p:attrName>ppt_x</p:attrName>
                                        </p:attrNameLst>
                                      </p:cBhvr>
                                      <p:tavLst>
                                        <p:tav tm="0">
                                          <p:val>
                                            <p:strVal val="0-#ppt_w/2"/>
                                          </p:val>
                                        </p:tav>
                                        <p:tav tm="100000">
                                          <p:val>
                                            <p:strVal val="#ppt_x"/>
                                          </p:val>
                                        </p:tav>
                                      </p:tavLst>
                                    </p:anim>
                                    <p:anim calcmode="lin" valueType="num">
                                      <p:cBhvr additive="base">
                                        <p:cTn id="30" dur="10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5058" name="Picture 2" descr="C:\Users\Cumalı\Desktop\ERGENLİK DÖNEMİ SEMİNERİ\slide_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p:nvPr/>
        </p:nvSpPr>
        <p:spPr>
          <a:xfrm>
            <a:off x="0" y="0"/>
            <a:ext cx="9144000" cy="68580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pic>
        <p:nvPicPr>
          <p:cNvPr id="100" name="Google Shape;100;p3"/>
          <p:cNvPicPr preferRelativeResize="0"/>
          <p:nvPr/>
        </p:nvPicPr>
        <p:blipFill rotWithShape="1">
          <a:blip r:embed="rId3">
            <a:alphaModFix/>
          </a:blip>
          <a:srcRect/>
          <a:stretch/>
        </p:blipFill>
        <p:spPr>
          <a:xfrm>
            <a:off x="0" y="0"/>
            <a:ext cx="9498842" cy="6858000"/>
          </a:xfrm>
          <a:prstGeom prst="rect">
            <a:avLst/>
          </a:prstGeom>
          <a:noFill/>
          <a:ln>
            <a:noFill/>
          </a:ln>
        </p:spPr>
      </p:pic>
      <p:sp>
        <p:nvSpPr>
          <p:cNvPr id="101" name="Google Shape;101;p3"/>
          <p:cNvSpPr txBox="1"/>
          <p:nvPr/>
        </p:nvSpPr>
        <p:spPr>
          <a:xfrm>
            <a:off x="289753" y="716856"/>
            <a:ext cx="3645532" cy="1200329"/>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tr-TR" b="1" kern="0">
                <a:solidFill>
                  <a:srgbClr val="FFFFFF"/>
                </a:solidFill>
                <a:latin typeface="Calibri"/>
                <a:ea typeface="Calibri"/>
                <a:cs typeface="Calibri"/>
                <a:sym typeface="Calibri"/>
              </a:rPr>
              <a:t>Ergenlik ve gençlik dönemi insan hayatının en renkli, en heyecanlı, en güçlü ve en çok anı biriktirmeye fırsat sağlayan dönemidir. </a:t>
            </a:r>
            <a:endParaRPr b="1" kern="0">
              <a:solidFill>
                <a:srgbClr val="FFFFFF"/>
              </a:solidFill>
              <a:latin typeface="Calibri"/>
              <a:ea typeface="Calibri"/>
              <a:cs typeface="Calibri"/>
              <a:sym typeface="Calibri"/>
            </a:endParaRPr>
          </a:p>
        </p:txBody>
      </p:sp>
      <p:sp>
        <p:nvSpPr>
          <p:cNvPr id="102" name="Google Shape;102;p3"/>
          <p:cNvSpPr txBox="1"/>
          <p:nvPr/>
        </p:nvSpPr>
        <p:spPr>
          <a:xfrm>
            <a:off x="5943539" y="2334734"/>
            <a:ext cx="2912813" cy="92333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tr-TR" b="1" kern="0">
                <a:solidFill>
                  <a:srgbClr val="FFFFFF"/>
                </a:solidFill>
                <a:latin typeface="Calibri"/>
                <a:ea typeface="Calibri"/>
                <a:cs typeface="Calibri"/>
                <a:sym typeface="Calibri"/>
              </a:rPr>
              <a:t>Ancak bunun yanında bir kriz ya da bunalım dönemi de olabilir. </a:t>
            </a:r>
            <a:endParaRPr b="1" kern="0">
              <a:solidFill>
                <a:srgbClr val="FFFFFF"/>
              </a:solidFill>
              <a:latin typeface="Calibri"/>
              <a:ea typeface="Calibri"/>
              <a:cs typeface="Calibri"/>
              <a:sym typeface="Calibri"/>
            </a:endParaRPr>
          </a:p>
        </p:txBody>
      </p:sp>
      <p:sp>
        <p:nvSpPr>
          <p:cNvPr id="103" name="Google Shape;103;p3"/>
          <p:cNvSpPr txBox="1"/>
          <p:nvPr/>
        </p:nvSpPr>
        <p:spPr>
          <a:xfrm>
            <a:off x="2347396" y="4946467"/>
            <a:ext cx="6508950" cy="70788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tr-TR" sz="2000" b="1" kern="0" dirty="0">
                <a:solidFill>
                  <a:srgbClr val="000000"/>
                </a:solidFill>
                <a:latin typeface="Calibri"/>
                <a:ea typeface="Calibri"/>
                <a:cs typeface="Calibri"/>
                <a:sym typeface="Calibri"/>
              </a:rPr>
              <a:t>Önemli olan özellikle bu dönemde </a:t>
            </a:r>
            <a:r>
              <a:rPr lang="tr-TR" sz="2000" b="1" kern="0" dirty="0" smtClean="0">
                <a:solidFill>
                  <a:srgbClr val="000000"/>
                </a:solidFill>
                <a:latin typeface="Calibri"/>
                <a:ea typeface="Calibri"/>
                <a:cs typeface="Calibri"/>
                <a:sym typeface="Calibri"/>
              </a:rPr>
              <a:t>çocuğunuzun fiziksel sağlığının </a:t>
            </a:r>
            <a:r>
              <a:rPr lang="tr-TR" sz="2000" b="1" kern="0" dirty="0">
                <a:solidFill>
                  <a:srgbClr val="000000"/>
                </a:solidFill>
                <a:latin typeface="Calibri"/>
                <a:ea typeface="Calibri"/>
                <a:cs typeface="Calibri"/>
                <a:sym typeface="Calibri"/>
              </a:rPr>
              <a:t>yanında psikolojik </a:t>
            </a:r>
            <a:r>
              <a:rPr lang="tr-TR" sz="2000" b="1" kern="0" dirty="0" smtClean="0">
                <a:solidFill>
                  <a:srgbClr val="000000"/>
                </a:solidFill>
                <a:latin typeface="Calibri"/>
                <a:ea typeface="Calibri"/>
                <a:cs typeface="Calibri"/>
                <a:sym typeface="Calibri"/>
              </a:rPr>
              <a:t>sağlığını </a:t>
            </a:r>
            <a:r>
              <a:rPr lang="tr-TR" sz="2000" b="1" kern="0" dirty="0">
                <a:solidFill>
                  <a:srgbClr val="000000"/>
                </a:solidFill>
                <a:latin typeface="Calibri"/>
                <a:ea typeface="Calibri"/>
                <a:cs typeface="Calibri"/>
                <a:sym typeface="Calibri"/>
              </a:rPr>
              <a:t>da korumanızdır.</a:t>
            </a:r>
            <a:endParaRPr sz="2000" b="1" kern="0" dirty="0">
              <a:solidFill>
                <a:srgbClr val="000000"/>
              </a:solidFill>
              <a:latin typeface="Calibri"/>
              <a:ea typeface="Calibri"/>
              <a:cs typeface="Calibri"/>
              <a:sym typeface="Calibri"/>
            </a:endParaRPr>
          </a:p>
        </p:txBody>
      </p:sp>
      <p:pic>
        <p:nvPicPr>
          <p:cNvPr id="104" name="Google Shape;104;p3"/>
          <p:cNvPicPr preferRelativeResize="0"/>
          <p:nvPr/>
        </p:nvPicPr>
        <p:blipFill rotWithShape="1">
          <a:blip r:embed="rId4">
            <a:alphaModFix/>
          </a:blip>
          <a:srcRect l="37429" t="64655" r="20550"/>
          <a:stretch/>
        </p:blipFill>
        <p:spPr>
          <a:xfrm flipH="1">
            <a:off x="7526205" y="4434048"/>
            <a:ext cx="3842370" cy="2423952"/>
          </a:xfrm>
          <a:prstGeom prst="rect">
            <a:avLst/>
          </a:prstGeom>
          <a:noFill/>
          <a:ln>
            <a:noFill/>
          </a:ln>
        </p:spPr>
      </p:pic>
    </p:spTree>
    <p:extLst>
      <p:ext uri="{BB962C8B-B14F-4D97-AF65-F5344CB8AC3E}">
        <p14:creationId xmlns:p14="http://schemas.microsoft.com/office/powerpoint/2010/main" val="2067471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58418" y="332656"/>
            <a:ext cx="7499176" cy="922114"/>
          </a:xfrm>
        </p:spPr>
        <p:txBody>
          <a:bodyPr>
            <a:normAutofit/>
          </a:bodyPr>
          <a:lstStyle/>
          <a:p>
            <a:r>
              <a:rPr lang="tr-TR" sz="4800" b="1" i="1" dirty="0" smtClean="0"/>
              <a:t>ERGENLİĞİN EVRELERİ</a:t>
            </a:r>
            <a:endParaRPr lang="tr-TR" sz="4800" b="1" i="1"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4" y="3789040"/>
            <a:ext cx="4606267" cy="2407146"/>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594" y="6237320"/>
            <a:ext cx="110331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Yuvarlatılmış Dikdörtgen 4"/>
          <p:cNvSpPr/>
          <p:nvPr/>
        </p:nvSpPr>
        <p:spPr>
          <a:xfrm>
            <a:off x="323530" y="1700808"/>
            <a:ext cx="2520280" cy="194421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spcAft>
                <a:spcPts val="600"/>
              </a:spcAft>
            </a:pPr>
            <a:r>
              <a:rPr lang="tr-TR" b="1" u="sng" dirty="0" smtClean="0">
                <a:solidFill>
                  <a:prstClr val="white"/>
                </a:solidFill>
              </a:rPr>
              <a:t>BAĞLANGIÇ DÖNEMİ</a:t>
            </a:r>
          </a:p>
          <a:p>
            <a:pPr algn="ctr">
              <a:spcAft>
                <a:spcPts val="600"/>
              </a:spcAft>
            </a:pPr>
            <a:r>
              <a:rPr lang="tr-TR" b="1" u="sng" dirty="0" smtClean="0">
                <a:solidFill>
                  <a:prstClr val="white"/>
                </a:solidFill>
              </a:rPr>
              <a:t>(ERİNLİK)</a:t>
            </a:r>
          </a:p>
          <a:p>
            <a:pPr algn="ctr">
              <a:spcAft>
                <a:spcPts val="600"/>
              </a:spcAft>
            </a:pPr>
            <a:r>
              <a:rPr lang="tr-TR" b="1" dirty="0" smtClean="0">
                <a:solidFill>
                  <a:prstClr val="white"/>
                </a:solidFill>
              </a:rPr>
              <a:t>KIZLAR &gt; 11-15 YAŞ</a:t>
            </a:r>
          </a:p>
          <a:p>
            <a:pPr algn="ctr"/>
            <a:r>
              <a:rPr lang="tr-TR" b="1" dirty="0" smtClean="0">
                <a:solidFill>
                  <a:prstClr val="white"/>
                </a:solidFill>
              </a:rPr>
              <a:t>ERKEKLER &gt; </a:t>
            </a:r>
            <a:r>
              <a:rPr lang="tr-TR" b="1" dirty="0" smtClean="0">
                <a:solidFill>
                  <a:prstClr val="white"/>
                </a:solidFill>
              </a:rPr>
              <a:t>13-17 </a:t>
            </a:r>
            <a:r>
              <a:rPr lang="tr-TR" b="1" dirty="0" smtClean="0">
                <a:solidFill>
                  <a:prstClr val="white"/>
                </a:solidFill>
              </a:rPr>
              <a:t>YAŞ</a:t>
            </a:r>
            <a:endParaRPr lang="tr-TR" b="1" dirty="0">
              <a:solidFill>
                <a:prstClr val="white"/>
              </a:solidFill>
            </a:endParaRPr>
          </a:p>
        </p:txBody>
      </p:sp>
      <p:sp>
        <p:nvSpPr>
          <p:cNvPr id="6" name="Yuvarlatılmış Dikdörtgen 5"/>
          <p:cNvSpPr/>
          <p:nvPr/>
        </p:nvSpPr>
        <p:spPr>
          <a:xfrm>
            <a:off x="3480115" y="1700808"/>
            <a:ext cx="2376264" cy="194421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spcAft>
                <a:spcPts val="600"/>
              </a:spcAft>
            </a:pPr>
            <a:r>
              <a:rPr lang="tr-TR" b="1" u="sng" dirty="0" smtClean="0">
                <a:solidFill>
                  <a:prstClr val="white"/>
                </a:solidFill>
              </a:rPr>
              <a:t>ORTA DÖNEM</a:t>
            </a:r>
          </a:p>
          <a:p>
            <a:pPr algn="ctr">
              <a:spcAft>
                <a:spcPts val="600"/>
              </a:spcAft>
            </a:pPr>
            <a:r>
              <a:rPr lang="tr-TR" b="1" dirty="0" smtClean="0">
                <a:solidFill>
                  <a:prstClr val="white"/>
                </a:solidFill>
              </a:rPr>
              <a:t>KIZLAR &gt; 15-18</a:t>
            </a:r>
          </a:p>
          <a:p>
            <a:pPr algn="ctr">
              <a:spcAft>
                <a:spcPts val="600"/>
              </a:spcAft>
            </a:pPr>
            <a:r>
              <a:rPr lang="tr-TR" b="1" dirty="0" smtClean="0">
                <a:solidFill>
                  <a:prstClr val="white"/>
                </a:solidFill>
              </a:rPr>
              <a:t>ERKEKLER &gt; 17-19</a:t>
            </a:r>
            <a:endParaRPr lang="tr-TR" b="1" dirty="0">
              <a:solidFill>
                <a:prstClr val="white"/>
              </a:solidFill>
            </a:endParaRPr>
          </a:p>
        </p:txBody>
      </p:sp>
      <p:sp>
        <p:nvSpPr>
          <p:cNvPr id="7" name="Yuvarlatılmış Dikdörtgen 6"/>
          <p:cNvSpPr/>
          <p:nvPr/>
        </p:nvSpPr>
        <p:spPr>
          <a:xfrm>
            <a:off x="6516218" y="1700808"/>
            <a:ext cx="2232248" cy="194421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spcAft>
                <a:spcPts val="600"/>
              </a:spcAft>
            </a:pPr>
            <a:r>
              <a:rPr lang="tr-TR" b="1" u="sng" dirty="0" smtClean="0">
                <a:solidFill>
                  <a:prstClr val="white"/>
                </a:solidFill>
              </a:rPr>
              <a:t>SON DÖNEM</a:t>
            </a:r>
          </a:p>
          <a:p>
            <a:pPr algn="ctr">
              <a:spcAft>
                <a:spcPts val="600"/>
              </a:spcAft>
            </a:pPr>
            <a:r>
              <a:rPr lang="tr-TR" b="1" dirty="0" smtClean="0">
                <a:solidFill>
                  <a:prstClr val="white"/>
                </a:solidFill>
              </a:rPr>
              <a:t>KIZLAR &gt; 18-20 </a:t>
            </a:r>
          </a:p>
          <a:p>
            <a:pPr algn="ctr">
              <a:spcAft>
                <a:spcPts val="600"/>
              </a:spcAft>
            </a:pPr>
            <a:r>
              <a:rPr lang="tr-TR" b="1" dirty="0" smtClean="0">
                <a:solidFill>
                  <a:prstClr val="white"/>
                </a:solidFill>
              </a:rPr>
              <a:t>ERKEKLER &gt; 19-21</a:t>
            </a:r>
            <a:endParaRPr lang="tr-TR" b="1" dirty="0">
              <a:solidFill>
                <a:prstClr val="white"/>
              </a:solidFill>
            </a:endParaRPr>
          </a:p>
        </p:txBody>
      </p:sp>
    </p:spTree>
    <p:extLst>
      <p:ext uri="{BB962C8B-B14F-4D97-AF65-F5344CB8AC3E}">
        <p14:creationId xmlns:p14="http://schemas.microsoft.com/office/powerpoint/2010/main" val="14359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1916832"/>
            <a:ext cx="7543800" cy="1800200"/>
          </a:xfrm>
        </p:spPr>
        <p:style>
          <a:lnRef idx="2">
            <a:schemeClr val="accent3"/>
          </a:lnRef>
          <a:fillRef idx="1">
            <a:schemeClr val="lt1"/>
          </a:fillRef>
          <a:effectRef idx="0">
            <a:schemeClr val="accent3"/>
          </a:effectRef>
          <a:fontRef idx="minor">
            <a:schemeClr val="dk1"/>
          </a:fontRef>
        </p:style>
        <p:txBody>
          <a:bodyPr/>
          <a:lstStyle/>
          <a:p>
            <a:pPr marL="0" indent="0" algn="ctr">
              <a:buNone/>
            </a:pPr>
            <a:r>
              <a:rPr lang="tr-TR" b="1" dirty="0" smtClean="0">
                <a:solidFill>
                  <a:schemeClr val="tx1"/>
                </a:solidFill>
              </a:rPr>
              <a:t>ERKEN ERGENLİĞE GİRMEK İLE GEÇ GİRMEK NE GİBİ BİR SORUN OLUŞTURABİLİR?</a:t>
            </a:r>
            <a:endParaRPr lang="tr-TR" b="1" dirty="0">
              <a:solidFill>
                <a:schemeClr val="tx1"/>
              </a:solidFill>
            </a:endParaRPr>
          </a:p>
        </p:txBody>
      </p:sp>
    </p:spTree>
    <p:extLst>
      <p:ext uri="{BB962C8B-B14F-4D97-AF65-F5344CB8AC3E}">
        <p14:creationId xmlns:p14="http://schemas.microsoft.com/office/powerpoint/2010/main" val="104532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000" b="-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1691684" y="1268760"/>
            <a:ext cx="5544616" cy="638944"/>
          </a:xfrm>
        </p:spPr>
        <p:txBody>
          <a:bodyPr>
            <a:normAutofit fontScale="90000"/>
          </a:bodyPr>
          <a:lstStyle/>
          <a:p>
            <a:r>
              <a:rPr lang="tr-TR" sz="4000" b="1" i="1" dirty="0" smtClean="0"/>
              <a:t>BAŞLANGIÇ DÖNEMİ</a:t>
            </a:r>
            <a:br>
              <a:rPr lang="tr-TR" sz="4000" b="1" i="1" dirty="0" smtClean="0"/>
            </a:br>
            <a:r>
              <a:rPr lang="tr-TR" sz="2400" b="1" i="1" dirty="0" smtClean="0"/>
              <a:t>( 11-15 Yaş )</a:t>
            </a:r>
            <a:endParaRPr lang="tr-TR" sz="2400" b="1" i="1" dirty="0"/>
          </a:p>
        </p:txBody>
      </p:sp>
      <p:sp>
        <p:nvSpPr>
          <p:cNvPr id="3" name="İçerik Yer Tutucusu 2"/>
          <p:cNvSpPr>
            <a:spLocks noGrp="1"/>
          </p:cNvSpPr>
          <p:nvPr>
            <p:ph idx="1"/>
          </p:nvPr>
        </p:nvSpPr>
        <p:spPr>
          <a:xfrm>
            <a:off x="2123728" y="1988840"/>
            <a:ext cx="4834880" cy="3744416"/>
          </a:xfrm>
        </p:spPr>
        <p:txBody>
          <a:bodyPr>
            <a:normAutofit/>
          </a:bodyPr>
          <a:lstStyle/>
          <a:p>
            <a:pPr marL="0" indent="0" algn="ctr">
              <a:buNone/>
            </a:pPr>
            <a:r>
              <a:rPr lang="tr-TR" sz="1800" b="1" dirty="0" smtClean="0">
                <a:solidFill>
                  <a:schemeClr val="tx1"/>
                </a:solidFill>
              </a:rPr>
              <a:t>Bu dönem fizyolojik değişikliklerin en yoğun olduğu dönemdir. Kızlar erkeklere göre ortalama iki yıl kadar önce bu döneme girerler. Boy hızlı bir biçimde uzar. Cinsiyet özellikleri belirginleşir. </a:t>
            </a:r>
          </a:p>
          <a:p>
            <a:pPr marL="0" indent="0" algn="ctr">
              <a:buNone/>
            </a:pPr>
            <a:endParaRPr lang="tr-TR" sz="1800" b="1" dirty="0" smtClean="0">
              <a:solidFill>
                <a:schemeClr val="tx1"/>
              </a:solidFill>
            </a:endParaRPr>
          </a:p>
          <a:p>
            <a:pPr marL="0" indent="0" algn="ctr">
              <a:buNone/>
            </a:pPr>
            <a:r>
              <a:rPr lang="tr-TR" sz="1800" b="1" dirty="0" smtClean="0">
                <a:solidFill>
                  <a:schemeClr val="tx1"/>
                </a:solidFill>
              </a:rPr>
              <a:t>Bu fizyolojik değişiklikler sırasında ergenin ilgisi kendi bedenine yönelmiş durumdadır. Bedenine yabancılaşma hisseder. Bu süreçte nedensiz öfke patlamaları, durup dururken ağlamalar, sinirlilik halleri sık görülen durumlardır. </a:t>
            </a:r>
          </a:p>
          <a:p>
            <a:pPr marL="0" indent="0">
              <a:buNone/>
            </a:pPr>
            <a:endParaRPr lang="tr-TR"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6165312"/>
            <a:ext cx="110331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2879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NewsPrint">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10.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NewsPrint">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14.xml><?xml version="1.0" encoding="utf-8"?>
<a:theme xmlns:a="http://schemas.openxmlformats.org/drawingml/2006/main" name="1_Office Teması">
  <a:themeElements>
    <a:clrScheme name="Office Teması">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eması">
  <a:themeElements>
    <a:clrScheme name="Office Teması">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eması">
  <a:themeElements>
    <a:clrScheme name="Office Teması">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Üst Düzey">
  <a:themeElements>
    <a:clrScheme name="Üst Düzey">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Üst Düze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Üst Düze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985</TotalTime>
  <Words>933</Words>
  <Application>Microsoft Office PowerPoint</Application>
  <PresentationFormat>Ekran Gösterisi (4:3)</PresentationFormat>
  <Paragraphs>154</Paragraphs>
  <Slides>37</Slides>
  <Notes>5</Notes>
  <HiddenSlides>0</HiddenSlides>
  <MMClips>0</MMClips>
  <ScaleCrop>false</ScaleCrop>
  <HeadingPairs>
    <vt:vector size="6" baseType="variant">
      <vt:variant>
        <vt:lpstr>Tema</vt:lpstr>
      </vt:variant>
      <vt:variant>
        <vt:i4>15</vt:i4>
      </vt:variant>
      <vt:variant>
        <vt:lpstr>Katıştırılmış OLE Hizmet Programları</vt:lpstr>
      </vt:variant>
      <vt:variant>
        <vt:i4>1</vt:i4>
      </vt:variant>
      <vt:variant>
        <vt:lpstr>Slayt Başlıkları</vt:lpstr>
      </vt:variant>
      <vt:variant>
        <vt:i4>37</vt:i4>
      </vt:variant>
    </vt:vector>
  </HeadingPairs>
  <TitlesOfParts>
    <vt:vector size="53" baseType="lpstr">
      <vt:lpstr>NewsPrint</vt:lpstr>
      <vt:lpstr>Austin</vt:lpstr>
      <vt:lpstr>Ofis Teması</vt:lpstr>
      <vt:lpstr>1_Ofis Teması</vt:lpstr>
      <vt:lpstr>Office Teması</vt:lpstr>
      <vt:lpstr>2_Ofis Teması</vt:lpstr>
      <vt:lpstr>Üst Düzey</vt:lpstr>
      <vt:lpstr>4_Ofis Teması</vt:lpstr>
      <vt:lpstr>5_Ofis Teması</vt:lpstr>
      <vt:lpstr>6_Ofis Teması</vt:lpstr>
      <vt:lpstr>7_Ofis Teması</vt:lpstr>
      <vt:lpstr>8_Ofis Teması</vt:lpstr>
      <vt:lpstr>1_NewsPrint</vt:lpstr>
      <vt:lpstr>1_Office Teması</vt:lpstr>
      <vt:lpstr>2_Office Teması</vt:lpstr>
      <vt:lpstr>Clip</vt:lpstr>
      <vt:lpstr>PowerPoint Sunusu</vt:lpstr>
      <vt:lpstr>PowerPoint Sunusu</vt:lpstr>
      <vt:lpstr>PowerPoint Sunusu</vt:lpstr>
      <vt:lpstr>ERGENLİK DÖNEMİ</vt:lpstr>
      <vt:lpstr>PowerPoint Sunusu</vt:lpstr>
      <vt:lpstr>PowerPoint Sunusu</vt:lpstr>
      <vt:lpstr>ERGENLİĞİN EVRELERİ</vt:lpstr>
      <vt:lpstr>PowerPoint Sunusu</vt:lpstr>
      <vt:lpstr>BAŞLANGIÇ DÖNEMİ ( 11-15 Yaş )</vt:lpstr>
      <vt:lpstr>ORTA DÖNEM ( 15-19 Yaş )</vt:lpstr>
      <vt:lpstr>SON DÖNEM ( 19-21 Yaş ) </vt:lpstr>
      <vt:lpstr>ERGENLİKTE GELİŞİM </vt:lpstr>
      <vt:lpstr>Zamanı geldiğince kendimize sorabileceğimiz sorular? </vt:lpstr>
      <vt:lpstr>PowerPoint Sunusu</vt:lpstr>
      <vt:lpstr>DUYGUSAL GELİŞİM</vt:lpstr>
      <vt:lpstr>PowerPoint Sunusu</vt:lpstr>
      <vt:lpstr>PowerPoint Sunusu</vt:lpstr>
      <vt:lpstr>PowerPoint Sunusu</vt:lpstr>
      <vt:lpstr>PowerPoint Sunusu</vt:lpstr>
      <vt:lpstr>PowerPoint Sunusu</vt:lpstr>
      <vt:lpstr>FİZİKSEL GELİŞİM</vt:lpstr>
      <vt:lpstr>PowerPoint Sunusu</vt:lpstr>
      <vt:lpstr>PowerPoint Sunusu</vt:lpstr>
      <vt:lpstr>PowerPoint Sunusu</vt:lpstr>
      <vt:lpstr>PowerPoint Sunusu</vt:lpstr>
      <vt:lpstr>KORKU</vt:lpstr>
      <vt:lpstr>ENDİŞE</vt:lpstr>
      <vt:lpstr>ÖFKE</vt:lpstr>
      <vt:lpstr>SEVGİ</vt:lpstr>
      <vt:lpstr>ERGENLİK DÖNEMİ</vt:lpstr>
      <vt:lpstr>PowerPoint Sunusu</vt:lpstr>
      <vt:lpstr>PowerPoint Sunusu</vt:lpstr>
      <vt:lpstr>PowerPoint Sunusu</vt:lpstr>
      <vt:lpstr>PowerPoint Sunusu</vt:lpstr>
      <vt:lpstr>PowerPoint Sunusu</vt:lpstr>
      <vt:lpstr>PowerPoint Sunusu</vt:lpstr>
      <vt:lpstr>DİNLEDİĞİNİZ İÇİN  TEŞEKKÜR EDERİZ…</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pdr başkan</dc:creator>
  <cp:lastModifiedBy>Asus</cp:lastModifiedBy>
  <cp:revision>89</cp:revision>
  <dcterms:created xsi:type="dcterms:W3CDTF">2012-12-11T11:42:38Z</dcterms:created>
  <dcterms:modified xsi:type="dcterms:W3CDTF">2023-01-18T20:08:49Z</dcterms:modified>
</cp:coreProperties>
</file>